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291" r:id="rId2"/>
    <p:sldId id="301" r:id="rId3"/>
    <p:sldId id="299" r:id="rId4"/>
    <p:sldId id="303" r:id="rId5"/>
    <p:sldId id="304" r:id="rId6"/>
    <p:sldId id="486" r:id="rId7"/>
    <p:sldId id="302" r:id="rId8"/>
    <p:sldId id="410" r:id="rId9"/>
    <p:sldId id="305" r:id="rId10"/>
    <p:sldId id="306" r:id="rId11"/>
    <p:sldId id="307" r:id="rId12"/>
    <p:sldId id="308" r:id="rId13"/>
    <p:sldId id="309" r:id="rId14"/>
    <p:sldId id="324" r:id="rId15"/>
    <p:sldId id="310" r:id="rId16"/>
    <p:sldId id="311" r:id="rId17"/>
    <p:sldId id="564" r:id="rId18"/>
    <p:sldId id="565" r:id="rId19"/>
    <p:sldId id="313" r:id="rId20"/>
    <p:sldId id="312" r:id="rId21"/>
    <p:sldId id="813" r:id="rId22"/>
    <p:sldId id="315" r:id="rId23"/>
    <p:sldId id="325" r:id="rId24"/>
    <p:sldId id="316" r:id="rId25"/>
    <p:sldId id="317" r:id="rId26"/>
    <p:sldId id="318" r:id="rId27"/>
    <p:sldId id="319" r:id="rId28"/>
    <p:sldId id="320" r:id="rId29"/>
    <p:sldId id="566" r:id="rId30"/>
    <p:sldId id="321" r:id="rId31"/>
    <p:sldId id="639" r:id="rId32"/>
    <p:sldId id="814" r:id="rId33"/>
    <p:sldId id="578" r:id="rId34"/>
    <p:sldId id="579" r:id="rId35"/>
    <p:sldId id="580" r:id="rId36"/>
    <p:sldId id="581" r:id="rId37"/>
    <p:sldId id="567" r:id="rId38"/>
    <p:sldId id="568" r:id="rId39"/>
    <p:sldId id="569" r:id="rId40"/>
    <p:sldId id="570" r:id="rId41"/>
    <p:sldId id="571" r:id="rId42"/>
    <p:sldId id="583" r:id="rId43"/>
    <p:sldId id="584" r:id="rId44"/>
    <p:sldId id="572" r:id="rId45"/>
    <p:sldId id="573" r:id="rId46"/>
    <p:sldId id="574" r:id="rId47"/>
    <p:sldId id="575" r:id="rId48"/>
    <p:sldId id="640" r:id="rId49"/>
    <p:sldId id="577" r:id="rId50"/>
    <p:sldId id="576" r:id="rId51"/>
    <p:sldId id="585" r:id="rId52"/>
    <p:sldId id="586" r:id="rId53"/>
    <p:sldId id="587" r:id="rId54"/>
    <p:sldId id="323" r:id="rId55"/>
    <p:sldId id="326" r:id="rId56"/>
    <p:sldId id="327" r:id="rId57"/>
    <p:sldId id="328" r:id="rId58"/>
    <p:sldId id="329" r:id="rId59"/>
    <p:sldId id="330" r:id="rId60"/>
    <p:sldId id="331" r:id="rId61"/>
    <p:sldId id="334" r:id="rId62"/>
    <p:sldId id="777" r:id="rId63"/>
    <p:sldId id="335" r:id="rId64"/>
    <p:sldId id="336" r:id="rId65"/>
    <p:sldId id="337" r:id="rId66"/>
    <p:sldId id="338" r:id="rId67"/>
    <p:sldId id="339" r:id="rId68"/>
    <p:sldId id="340" r:id="rId69"/>
    <p:sldId id="347" r:id="rId70"/>
    <p:sldId id="341" r:id="rId71"/>
    <p:sldId id="778" r:id="rId72"/>
    <p:sldId id="346" r:id="rId73"/>
    <p:sldId id="342" r:id="rId74"/>
    <p:sldId id="642" r:id="rId75"/>
    <p:sldId id="643" r:id="rId76"/>
    <p:sldId id="345" r:id="rId77"/>
    <p:sldId id="369" r:id="rId78"/>
    <p:sldId id="383" r:id="rId79"/>
    <p:sldId id="370" r:id="rId80"/>
    <p:sldId id="417" r:id="rId81"/>
    <p:sldId id="384" r:id="rId82"/>
    <p:sldId id="418" r:id="rId83"/>
    <p:sldId id="815" r:id="rId84"/>
    <p:sldId id="816" r:id="rId85"/>
    <p:sldId id="817" r:id="rId86"/>
    <p:sldId id="818" r:id="rId87"/>
    <p:sldId id="819" r:id="rId88"/>
    <p:sldId id="820" r:id="rId89"/>
    <p:sldId id="821" r:id="rId90"/>
    <p:sldId id="822" r:id="rId91"/>
    <p:sldId id="823" r:id="rId92"/>
    <p:sldId id="373" r:id="rId93"/>
    <p:sldId id="811" r:id="rId94"/>
    <p:sldId id="812" r:id="rId95"/>
    <p:sldId id="382" r:id="rId96"/>
    <p:sldId id="420" r:id="rId97"/>
    <p:sldId id="377" r:id="rId98"/>
    <p:sldId id="376" r:id="rId99"/>
    <p:sldId id="836" r:id="rId100"/>
    <p:sldId id="837" r:id="rId101"/>
    <p:sldId id="838" r:id="rId102"/>
    <p:sldId id="378" r:id="rId103"/>
    <p:sldId id="824" r:id="rId104"/>
    <p:sldId id="825" r:id="rId105"/>
    <p:sldId id="826" r:id="rId106"/>
    <p:sldId id="828" r:id="rId107"/>
    <p:sldId id="827" r:id="rId108"/>
    <p:sldId id="829" r:id="rId109"/>
    <p:sldId id="830" r:id="rId110"/>
    <p:sldId id="831" r:id="rId111"/>
    <p:sldId id="832" r:id="rId112"/>
    <p:sldId id="833" r:id="rId113"/>
    <p:sldId id="834" r:id="rId114"/>
    <p:sldId id="835" r:id="rId115"/>
    <p:sldId id="375" r:id="rId11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FFFF00"/>
    <a:srgbClr val="FF0000"/>
    <a:srgbClr val="800000"/>
    <a:srgbClr val="00FFFF"/>
    <a:srgbClr val="0000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676" y="0"/>
      </p:cViewPr>
      <p:guideLst>
        <p:guide orient="horz" pos="214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708" y="48"/>
      </p:cViewPr>
      <p:guideLst/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1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png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5" Type="http://schemas.openxmlformats.org/officeDocument/2006/relationships/image" Target="../media/image95.jpeg"/><Relationship Id="rId4" Type="http://schemas.openxmlformats.org/officeDocument/2006/relationships/image" Target="../media/image9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6.wmf"/><Relationship Id="rId1" Type="http://schemas.openxmlformats.org/officeDocument/2006/relationships/image" Target="../media/image95.jpeg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98.jpeg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95.jpeg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95.jpeg"/><Relationship Id="rId1" Type="http://schemas.openxmlformats.org/officeDocument/2006/relationships/image" Target="../media/image106.png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98.jpeg"/><Relationship Id="rId5" Type="http://schemas.openxmlformats.org/officeDocument/2006/relationships/image" Target="../media/image120.wmf"/><Relationship Id="rId4" Type="http://schemas.openxmlformats.org/officeDocument/2006/relationships/image" Target="../media/image95.jpeg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21.wmf"/><Relationship Id="rId1" Type="http://schemas.openxmlformats.org/officeDocument/2006/relationships/image" Target="../media/image99.wmf"/><Relationship Id="rId4" Type="http://schemas.openxmlformats.org/officeDocument/2006/relationships/image" Target="../media/image12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95.jpeg"/><Relationship Id="rId1" Type="http://schemas.openxmlformats.org/officeDocument/2006/relationships/image" Target="../media/image123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95.jpeg"/><Relationship Id="rId5" Type="http://schemas.openxmlformats.org/officeDocument/2006/relationships/image" Target="../media/image128.emf"/><Relationship Id="rId4" Type="http://schemas.openxmlformats.org/officeDocument/2006/relationships/image" Target="../media/image127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0.wmf"/><Relationship Id="rId1" Type="http://schemas.openxmlformats.org/officeDocument/2006/relationships/image" Target="../media/image132.wmf"/><Relationship Id="rId4" Type="http://schemas.openxmlformats.org/officeDocument/2006/relationships/image" Target="../media/image13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Relationship Id="rId4" Type="http://schemas.openxmlformats.org/officeDocument/2006/relationships/image" Target="../media/image142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4" Type="http://schemas.openxmlformats.org/officeDocument/2006/relationships/image" Target="../media/image159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5" Type="http://schemas.openxmlformats.org/officeDocument/2006/relationships/image" Target="../media/image164.wmf"/><Relationship Id="rId4" Type="http://schemas.openxmlformats.org/officeDocument/2006/relationships/image" Target="../media/image163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wmf"/><Relationship Id="rId1" Type="http://schemas.openxmlformats.org/officeDocument/2006/relationships/image" Target="../media/image169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Relationship Id="rId4" Type="http://schemas.openxmlformats.org/officeDocument/2006/relationships/image" Target="../media/image17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Relationship Id="rId6" Type="http://schemas.openxmlformats.org/officeDocument/2006/relationships/image" Target="../media/image181.wmf"/><Relationship Id="rId5" Type="http://schemas.openxmlformats.org/officeDocument/2006/relationships/image" Target="../media/image180.wmf"/><Relationship Id="rId4" Type="http://schemas.openxmlformats.org/officeDocument/2006/relationships/image" Target="../media/image179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84.wmf"/><Relationship Id="rId7" Type="http://schemas.openxmlformats.org/officeDocument/2006/relationships/image" Target="../media/image188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6" Type="http://schemas.openxmlformats.org/officeDocument/2006/relationships/image" Target="../media/image187.wmf"/><Relationship Id="rId5" Type="http://schemas.openxmlformats.org/officeDocument/2006/relationships/image" Target="../media/image186.wmf"/><Relationship Id="rId4" Type="http://schemas.openxmlformats.org/officeDocument/2006/relationships/image" Target="../media/image18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77C4529-D4BD-4CC8-A600-D11DE10888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43810F-4E0E-42FB-9C20-868F6E0CD2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726DA2-EFFD-47C4-982A-6F0D4CD54083}" type="datetimeFigureOut">
              <a:rPr lang="zh-CN" altLang="en-US"/>
              <a:pPr>
                <a:defRPr/>
              </a:pPr>
              <a:t>2019/12/5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906D73-8176-4CD7-B583-762D86EF03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68DB6A-00AC-44AC-82E5-7CAA6DB0B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4FC7D1-03EF-484F-8504-ED60F13F51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B807031-174B-464A-9462-BDBF44B07D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CE8C7B-9B15-408E-A5AA-57C7BFA95E8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C4DCAA8-D000-4927-BA26-CF24C3468A3A}" type="datetimeFigureOut">
              <a:rPr lang="zh-CN" altLang="en-US"/>
              <a:pPr>
                <a:defRPr/>
              </a:pPr>
              <a:t>2019/12/5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E633DBBB-27A7-45D5-81D5-E73D2EB40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280A37F-673C-430B-AAFB-D494A2093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DF5A60-A86A-4BAD-A1AA-89D9439196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2834AD-5816-43E4-A000-E9C0083B3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717BB4-6B98-44B3-B189-4E837195D3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381000" y="1752600"/>
            <a:ext cx="8382000" cy="1371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4800" b="1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zh-CN" noProof="0"/>
              <a:t>高分子物理  (Polymer Physics)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24400"/>
            <a:ext cx="6400800" cy="762000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rgbClr val="000066"/>
                </a:solidFill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zh-CN" noProof="0"/>
              <a:t>主讲老师：吴  强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F7C76C-BB8B-4B71-B60A-B327E46E7F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5AF444-F15E-48D4-A77E-27ED9DBFC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6D9EAC-C6C9-4A22-9322-D5238C99B6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4359AC80-8012-46A7-A854-7230CB1069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96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0548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365125"/>
            <a:ext cx="2057400" cy="57308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365125"/>
            <a:ext cx="6019800" cy="5730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6920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1570038"/>
            <a:ext cx="40386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24400" y="1570038"/>
            <a:ext cx="4038600" cy="2185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24400" y="3908425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6146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22970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6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570038"/>
            <a:ext cx="40386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4400" y="1570038"/>
            <a:ext cx="4038600" cy="4525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5920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72806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716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47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455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0066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6E824DC-5984-43C4-B22C-12A4A62289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700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AE4CE2F-2FD1-4B3D-8C19-99E408B7DA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990600"/>
            <a:ext cx="4495800" cy="76200"/>
          </a:xfrm>
          <a:prstGeom prst="rect">
            <a:avLst/>
          </a:prstGeom>
          <a:gradFill rotWithShape="1">
            <a:gsLst>
              <a:gs pos="0">
                <a:srgbClr val="A603AB">
                  <a:alpha val="81999"/>
                </a:srgbClr>
              </a:gs>
              <a:gs pos="6000">
                <a:srgbClr val="E81766">
                  <a:alpha val="84159"/>
                </a:srgbClr>
              </a:gs>
              <a:gs pos="13500">
                <a:srgbClr val="EE3F17">
                  <a:alpha val="86859"/>
                </a:srgbClr>
              </a:gs>
              <a:gs pos="24000">
                <a:srgbClr val="FFFF00">
                  <a:alpha val="90640"/>
                </a:srgbClr>
              </a:gs>
              <a:gs pos="32499">
                <a:srgbClr val="1A8D48">
                  <a:alpha val="93700"/>
                </a:srgbClr>
              </a:gs>
              <a:gs pos="39500">
                <a:srgbClr val="0819FB">
                  <a:alpha val="96220"/>
                </a:srgbClr>
              </a:gs>
              <a:gs pos="50000">
                <a:srgbClr val="A603AB"/>
              </a:gs>
              <a:gs pos="60501">
                <a:srgbClr val="0819FB">
                  <a:alpha val="96220"/>
                </a:srgbClr>
              </a:gs>
              <a:gs pos="67501">
                <a:srgbClr val="1A8D48">
                  <a:alpha val="93700"/>
                </a:srgbClr>
              </a:gs>
              <a:gs pos="76000">
                <a:srgbClr val="FFFF00">
                  <a:alpha val="90640"/>
                </a:srgbClr>
              </a:gs>
              <a:gs pos="86500">
                <a:srgbClr val="EE3F17">
                  <a:alpha val="86859"/>
                </a:srgbClr>
              </a:gs>
              <a:gs pos="94000">
                <a:srgbClr val="E81766">
                  <a:alpha val="84159"/>
                </a:srgbClr>
              </a:gs>
              <a:gs pos="100000">
                <a:srgbClr val="A603AB">
                  <a:alpha val="81999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8A5E162A-DEC4-4981-8E22-BDFF73623E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86200" y="6400800"/>
            <a:ext cx="5257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第七章 聚合物的粘弹性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6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13" Type="http://schemas.openxmlformats.org/officeDocument/2006/relationships/oleObject" Target="../embeddings/oleObject131.bin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0" Type="http://schemas.openxmlformats.org/officeDocument/2006/relationships/image" Target="../media/image179.wmf"/><Relationship Id="rId4" Type="http://schemas.openxmlformats.org/officeDocument/2006/relationships/image" Target="../media/image176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81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89.w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86.wmf"/><Relationship Id="rId17" Type="http://schemas.openxmlformats.org/officeDocument/2006/relationships/oleObject" Target="../embeddings/oleObject13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8.wmf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83.w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10" Type="http://schemas.openxmlformats.org/officeDocument/2006/relationships/image" Target="../media/image185.wmf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87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4.png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0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5.wmf"/><Relationship Id="rId11" Type="http://schemas.openxmlformats.org/officeDocument/2006/relationships/image" Target="../media/image39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8.png"/><Relationship Id="rId4" Type="http://schemas.openxmlformats.org/officeDocument/2006/relationships/image" Target="../media/image11.wmf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2.jpeg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4.wmf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60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2.jpe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8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2.jpe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67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68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73.png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49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81.png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oleObject" Target="../embeddings/oleObject53.bin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83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oleObject" Target="../embeddings/oleObject55.bin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image" Target="../media/image95.jpeg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97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13" Type="http://schemas.openxmlformats.org/officeDocument/2006/relationships/image" Target="../media/image97.jpeg"/><Relationship Id="rId3" Type="http://schemas.openxmlformats.org/officeDocument/2006/relationships/oleObject" Target="../embeddings/oleObject62.bin"/><Relationship Id="rId7" Type="http://schemas.openxmlformats.org/officeDocument/2006/relationships/image" Target="../media/image99.wmf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3.bin"/><Relationship Id="rId11" Type="http://schemas.openxmlformats.org/officeDocument/2006/relationships/oleObject" Target="../embeddings/oleObject65.bin"/><Relationship Id="rId5" Type="http://schemas.openxmlformats.org/officeDocument/2006/relationships/image" Target="../media/image95.jpeg"/><Relationship Id="rId10" Type="http://schemas.openxmlformats.org/officeDocument/2006/relationships/image" Target="../media/image100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64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5.wmf"/><Relationship Id="rId3" Type="http://schemas.openxmlformats.org/officeDocument/2006/relationships/oleObject" Target="../embeddings/oleObject66.bin"/><Relationship Id="rId7" Type="http://schemas.openxmlformats.org/officeDocument/2006/relationships/image" Target="../media/image103.wmf"/><Relationship Id="rId12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95.jpeg"/><Relationship Id="rId5" Type="http://schemas.openxmlformats.org/officeDocument/2006/relationships/image" Target="../media/image98.jpeg"/><Relationship Id="rId10" Type="http://schemas.openxmlformats.org/officeDocument/2006/relationships/image" Target="../media/image104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68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oleObject" Target="../embeddings/oleObject70.bin"/><Relationship Id="rId7" Type="http://schemas.openxmlformats.org/officeDocument/2006/relationships/image" Target="../media/image9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05.wmf"/><Relationship Id="rId11" Type="http://schemas.openxmlformats.org/officeDocument/2006/relationships/image" Target="../media/image108.wmf"/><Relationship Id="rId5" Type="http://schemas.openxmlformats.org/officeDocument/2006/relationships/oleObject" Target="../embeddings/oleObject71.bin"/><Relationship Id="rId10" Type="http://schemas.openxmlformats.org/officeDocument/2006/relationships/oleObject" Target="../embeddings/oleObject73.bin"/><Relationship Id="rId4" Type="http://schemas.openxmlformats.org/officeDocument/2006/relationships/image" Target="../media/image106.png"/><Relationship Id="rId9" Type="http://schemas.openxmlformats.org/officeDocument/2006/relationships/image" Target="../media/image107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11.png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74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image" Target="../media/image118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5.wmf"/><Relationship Id="rId11" Type="http://schemas.openxmlformats.org/officeDocument/2006/relationships/image" Target="../media/image117.wmf"/><Relationship Id="rId5" Type="http://schemas.openxmlformats.org/officeDocument/2006/relationships/oleObject" Target="../embeddings/oleObject77.bin"/><Relationship Id="rId10" Type="http://schemas.openxmlformats.org/officeDocument/2006/relationships/oleObject" Target="../embeddings/oleObject79.bin"/><Relationship Id="rId4" Type="http://schemas.openxmlformats.org/officeDocument/2006/relationships/image" Target="../media/image114.wmf"/><Relationship Id="rId9" Type="http://schemas.openxmlformats.org/officeDocument/2006/relationships/image" Target="../media/image95.jpeg"/><Relationship Id="rId14" Type="http://schemas.openxmlformats.org/officeDocument/2006/relationships/image" Target="../media/image11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oleObject" Target="../embeddings/oleObject81.bin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119.jpeg"/><Relationship Id="rId5" Type="http://schemas.openxmlformats.org/officeDocument/2006/relationships/image" Target="../media/image98.jpeg"/><Relationship Id="rId10" Type="http://schemas.openxmlformats.org/officeDocument/2006/relationships/image" Target="../media/image95.jpeg"/><Relationship Id="rId4" Type="http://schemas.openxmlformats.org/officeDocument/2006/relationships/image" Target="../media/image102.wmf"/><Relationship Id="rId9" Type="http://schemas.openxmlformats.org/officeDocument/2006/relationships/image" Target="../media/image120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19.jpeg"/><Relationship Id="rId4" Type="http://schemas.openxmlformats.org/officeDocument/2006/relationships/image" Target="../media/image99.wmf"/><Relationship Id="rId9" Type="http://schemas.openxmlformats.org/officeDocument/2006/relationships/image" Target="../media/image9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7" Type="http://schemas.openxmlformats.org/officeDocument/2006/relationships/image" Target="../media/image9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3" Type="http://schemas.openxmlformats.org/officeDocument/2006/relationships/oleObject" Target="../embeddings/oleObject89.bin"/><Relationship Id="rId7" Type="http://schemas.openxmlformats.org/officeDocument/2006/relationships/image" Target="../media/image1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128.emf"/><Relationship Id="rId5" Type="http://schemas.openxmlformats.org/officeDocument/2006/relationships/image" Target="../media/image95.jpeg"/><Relationship Id="rId10" Type="http://schemas.openxmlformats.org/officeDocument/2006/relationships/oleObject" Target="../embeddings/oleObject92.bin"/><Relationship Id="rId4" Type="http://schemas.openxmlformats.org/officeDocument/2006/relationships/image" Target="../media/image125.wmf"/><Relationship Id="rId9" Type="http://schemas.openxmlformats.org/officeDocument/2006/relationships/image" Target="../media/image127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29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34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99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37.png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100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38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142.wmf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10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44.wmf"/><Relationship Id="rId9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159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11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63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16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68.wmf"/><Relationship Id="rId4" Type="http://schemas.openxmlformats.org/officeDocument/2006/relationships/oleObject" Target="../embeddings/oleObject118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20.bin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119.bin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71.png"/><Relationship Id="rId4" Type="http://schemas.openxmlformats.org/officeDocument/2006/relationships/image" Target="../media/image170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175.wmf"/><Relationship Id="rId4" Type="http://schemas.openxmlformats.org/officeDocument/2006/relationships/image" Target="../media/image172.wmf"/><Relationship Id="rId9" Type="http://schemas.openxmlformats.org/officeDocument/2006/relationships/oleObject" Target="../embeddings/oleObject12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7BCB38D-3203-4FAC-9E14-8124D9585D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6002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>
                <a:solidFill>
                  <a:srgbClr val="FF33CC"/>
                </a:solidFill>
              </a:rPr>
              <a:t>高分子物理 </a:t>
            </a:r>
            <a:r>
              <a:rPr lang="zh-CN" altLang="en-US" sz="5400" i="1">
                <a:solidFill>
                  <a:srgbClr val="FF33CC"/>
                </a:solidFill>
              </a:rPr>
              <a:t>(Polymer Physics)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2863224E-F9A8-4F8A-A15E-95F821920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455988"/>
            <a:ext cx="8659813" cy="963612"/>
          </a:xfrm>
          <a:prstGeom prst="rect">
            <a:avLst/>
          </a:prstGeom>
          <a:noFill/>
          <a:ln>
            <a:noFill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4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第七章 聚合物的粘弹性</a:t>
            </a:r>
            <a:endParaRPr lang="zh-CN" altLang="en-US" sz="4000" b="1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" name="矩形 1">
            <a:extLst>
              <a:ext uri="{FF2B5EF4-FFF2-40B4-BE49-F238E27FC236}">
                <a16:creationId xmlns:a16="http://schemas.microsoft.com/office/drawing/2014/main" id="{43946E17-84E4-48C6-B02F-4D51529F1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638800"/>
            <a:ext cx="450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/>
              <a:t>https://www.bilibili.com/video/av58503313/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E7CCC67-5906-4E97-9BCE-3B8C7C9FC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蠕变 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Creep</a:t>
            </a:r>
          </a:p>
        </p:txBody>
      </p:sp>
      <p:sp>
        <p:nvSpPr>
          <p:cNvPr id="14339" name="Text Box 3" descr="画布">
            <a:extLst>
              <a:ext uri="{FF2B5EF4-FFF2-40B4-BE49-F238E27FC236}">
                <a16:creationId xmlns:a16="http://schemas.microsoft.com/office/drawing/2014/main" id="{5D4F2688-63D1-4D0F-8106-906F28358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8763000" cy="154781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定义：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在一定的温度和较小的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恒定应力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（拉力，扭力或压力等）作用下，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材料的形变随时间的增长而逐渐增加的现象。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若除掉外力，形变随时间变化而减小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－－称为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蠕变回复。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880ABA84-1B4A-451A-A7B4-C79145AF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971800"/>
            <a:ext cx="87630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物理意义：蠕变大小反映了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材料尺寸的稳定性和长期负载能力。</a:t>
            </a:r>
          </a:p>
        </p:txBody>
      </p:sp>
      <p:graphicFrame>
        <p:nvGraphicFramePr>
          <p:cNvPr id="14341" name="Object 5">
            <a:extLst>
              <a:ext uri="{FF2B5EF4-FFF2-40B4-BE49-F238E27FC236}">
                <a16:creationId xmlns:a16="http://schemas.microsoft.com/office/drawing/2014/main" id="{9BF3A7B3-52E1-4119-A83F-BFB7617DE3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581400"/>
          <a:ext cx="22098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r:id="rId4" imgW="2076740" imgH="3677163" progId="Paint.Picture">
                  <p:embed/>
                </p:oleObj>
              </mc:Choice>
              <mc:Fallback>
                <p:oleObj r:id="rId4" imgW="2076740" imgH="3677163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81400"/>
                        <a:ext cx="22098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2" name="Picture 6" descr="u=1676547895,1413840605&amp;fm=0&amp;gp=0">
            <a:extLst>
              <a:ext uri="{FF2B5EF4-FFF2-40B4-BE49-F238E27FC236}">
                <a16:creationId xmlns:a16="http://schemas.microsoft.com/office/drawing/2014/main" id="{436893ED-D759-4D43-8A85-30C0765E9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2895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3409D-1C9A-478D-BF3C-B3CEF733A8EF}"/>
              </a:ext>
            </a:extLst>
          </p:cNvPr>
          <p:cNvSpPr txBox="1"/>
          <p:nvPr/>
        </p:nvSpPr>
        <p:spPr>
          <a:xfrm>
            <a:off x="304912" y="1295456"/>
            <a:ext cx="8534176" cy="1015663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在频率为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1Hz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条件下进行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试样的动态力学性能实验，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出现内耗峰。请计算在频率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1000Hz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条件下进行上述实验时，出现内耗峰的温度（已知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100℃).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DA92B0-1A71-42E6-92D2-003010AD9DBC}"/>
              </a:ext>
            </a:extLst>
          </p:cNvPr>
          <p:cNvSpPr txBox="1"/>
          <p:nvPr/>
        </p:nvSpPr>
        <p:spPr>
          <a:xfrm>
            <a:off x="457308" y="2438426"/>
            <a:ext cx="723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根据室温等效原理，在交变力场下，降低频率</a:t>
            </a:r>
            <a:r>
              <a:rPr lang="en-US" altLang="zh-CN" dirty="0"/>
              <a:t>(f)</a:t>
            </a:r>
            <a:r>
              <a:rPr lang="zh-CN" altLang="en-US" dirty="0"/>
              <a:t>与延长观察时间</a:t>
            </a:r>
            <a:r>
              <a:rPr lang="en-US" altLang="zh-CN" dirty="0"/>
              <a:t>(t)</a:t>
            </a:r>
            <a:r>
              <a:rPr lang="zh-CN" altLang="en-US" dirty="0"/>
              <a:t>是等效的，增加频率与缩短观察时间等效。</a:t>
            </a:r>
            <a:endParaRPr lang="en-US" altLang="zh-CN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BCD41CB-9B38-47D4-B2A2-3EF8152EC6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673495"/>
              </p:ext>
            </p:extLst>
          </p:nvPr>
        </p:nvGraphicFramePr>
        <p:xfrm>
          <a:off x="3238979" y="3173596"/>
          <a:ext cx="1028229" cy="40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9" name="Equation" r:id="rId3" imgW="507960" imgH="203040" progId="Equation.DSMT4">
                  <p:embed/>
                </p:oleObj>
              </mc:Choice>
              <mc:Fallback>
                <p:oleObj name="Equation" r:id="rId3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8979" y="3173596"/>
                        <a:ext cx="1028229" cy="40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8FEEFF9-BAE5-48B5-99D2-A48478DF3D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205971"/>
              </p:ext>
            </p:extLst>
          </p:nvPr>
        </p:nvGraphicFramePr>
        <p:xfrm>
          <a:off x="2590852" y="3587072"/>
          <a:ext cx="3021029" cy="72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0" name="Equation" r:id="rId5" imgW="1803240" imgH="431640" progId="Equation.DSMT4">
                  <p:embed/>
                </p:oleObj>
              </mc:Choice>
              <mc:Fallback>
                <p:oleObj name="Equation" r:id="rId5" imgW="1803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52" y="3587072"/>
                        <a:ext cx="3021029" cy="723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6575D8A-C8A5-4ED8-919E-1ED91B65C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513045"/>
              </p:ext>
            </p:extLst>
          </p:nvPr>
        </p:nvGraphicFramePr>
        <p:xfrm>
          <a:off x="1058089" y="4417147"/>
          <a:ext cx="3583111" cy="819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1" name="Equation" r:id="rId7" imgW="1942920" imgH="444240" progId="Equation.DSMT4">
                  <p:embed/>
                </p:oleObj>
              </mc:Choice>
              <mc:Fallback>
                <p:oleObj name="Equation" r:id="rId7" imgW="1942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089" y="4417147"/>
                        <a:ext cx="3583111" cy="819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3C18662-DC72-44F4-9E18-F0C346C3E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867594"/>
              </p:ext>
            </p:extLst>
          </p:nvPr>
        </p:nvGraphicFramePr>
        <p:xfrm>
          <a:off x="5791168" y="4658889"/>
          <a:ext cx="1752554" cy="52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2" name="Equation" r:id="rId9" imgW="850680" imgH="253800" progId="Equation.DSMT4">
                  <p:embed/>
                </p:oleObj>
              </mc:Choice>
              <mc:Fallback>
                <p:oleObj name="Equation" r:id="rId9" imgW="850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91168" y="4658889"/>
                        <a:ext cx="1752554" cy="52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29C4D24-3774-4DAA-8AE7-2099AE2FB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918930"/>
              </p:ext>
            </p:extLst>
          </p:nvPr>
        </p:nvGraphicFramePr>
        <p:xfrm>
          <a:off x="1058089" y="5561620"/>
          <a:ext cx="4546739" cy="72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3" name="Equation" r:id="rId11" imgW="2793960" imgH="444240" progId="Equation.DSMT4">
                  <p:embed/>
                </p:oleObj>
              </mc:Choice>
              <mc:Fallback>
                <p:oleObj name="Equation" r:id="rId11" imgW="27939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8089" y="5561620"/>
                        <a:ext cx="4546739" cy="723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41102AF-E600-4EDE-9291-8E17119E4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905630"/>
              </p:ext>
            </p:extLst>
          </p:nvPr>
        </p:nvGraphicFramePr>
        <p:xfrm>
          <a:off x="6705544" y="5661717"/>
          <a:ext cx="1284532" cy="492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4" name="Equation" r:id="rId13" imgW="622080" imgH="203040" progId="Equation.DSMT4">
                  <p:embed/>
                </p:oleObj>
              </mc:Choice>
              <mc:Fallback>
                <p:oleObj name="Equation" r:id="rId1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05544" y="5661717"/>
                        <a:ext cx="1284532" cy="492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5B830366-C513-447B-A553-061B45F99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5486400" cy="7620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0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49D4C3-E1E2-4A4B-8B7C-9B04CF138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5486400" cy="7620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73CDFE-D4E8-42F6-B129-0F34CE024E4A}"/>
              </a:ext>
            </a:extLst>
          </p:cNvPr>
          <p:cNvSpPr txBox="1"/>
          <p:nvPr/>
        </p:nvSpPr>
        <p:spPr>
          <a:xfrm>
            <a:off x="304912" y="1295456"/>
            <a:ext cx="8534176" cy="96109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某聚合物试样，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时应力松弛到模量为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N/m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10h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，试计算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-20℃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时松弛到同一模量需要多长时间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已知其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-70℃)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BCF84-57A3-4C40-BB0D-E4F98F6A7D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559443"/>
              </p:ext>
            </p:extLst>
          </p:nvPr>
        </p:nvGraphicFramePr>
        <p:xfrm>
          <a:off x="1828872" y="2362228"/>
          <a:ext cx="4219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8" name="Equation" r:id="rId3" imgW="2425680" imgH="469800" progId="Equation.DSMT4">
                  <p:embed/>
                </p:oleObj>
              </mc:Choice>
              <mc:Fallback>
                <p:oleObj name="Equation" r:id="rId3" imgW="2425680" imgH="4698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A8FEEFF9-BAE5-48B5-99D2-A48478DF3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72" y="2362228"/>
                        <a:ext cx="4219575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EFD334-7004-47C5-8477-7E78BC6EF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289130"/>
              </p:ext>
            </p:extLst>
          </p:nvPr>
        </p:nvGraphicFramePr>
        <p:xfrm>
          <a:off x="132260" y="3540797"/>
          <a:ext cx="2306196" cy="486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9" name="Equation" r:id="rId5" imgW="1143000" imgH="241200" progId="Equation.DSMT4">
                  <p:embed/>
                </p:oleObj>
              </mc:Choice>
              <mc:Fallback>
                <p:oleObj name="Equation" r:id="rId5" imgW="1143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260" y="3540797"/>
                        <a:ext cx="2306196" cy="486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D78B2F-26F0-4608-A06A-DFCFB81AA7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843162"/>
              </p:ext>
            </p:extLst>
          </p:nvPr>
        </p:nvGraphicFramePr>
        <p:xfrm>
          <a:off x="3568666" y="3387121"/>
          <a:ext cx="474980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0" name="Equation" r:id="rId7" imgW="2730240" imgH="469800" progId="Equation.DSMT4">
                  <p:embed/>
                </p:oleObj>
              </mc:Choice>
              <mc:Fallback>
                <p:oleObj name="Equation" r:id="rId7" imgW="2730240" imgH="4698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BCF84-57A3-4C40-BB0D-E4F98F6A7D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8666" y="3387121"/>
                        <a:ext cx="4749800" cy="81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393F848-AB42-466A-9562-E8F2F80619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073336"/>
              </p:ext>
            </p:extLst>
          </p:nvPr>
        </p:nvGraphicFramePr>
        <p:xfrm>
          <a:off x="154106" y="4473676"/>
          <a:ext cx="2231703" cy="486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1" name="Equation" r:id="rId9" imgW="1104840" imgH="241200" progId="Equation.DSMT4">
                  <p:embed/>
                </p:oleObj>
              </mc:Choice>
              <mc:Fallback>
                <p:oleObj name="Equation" r:id="rId9" imgW="1104840" imgH="2412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EFD334-7004-47C5-8477-7E78BC6EF7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4106" y="4473676"/>
                        <a:ext cx="2231703" cy="486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3754AF8-703A-4E4F-A97E-5361A0281E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814330"/>
              </p:ext>
            </p:extLst>
          </p:nvPr>
        </p:nvGraphicFramePr>
        <p:xfrm>
          <a:off x="3568666" y="4408487"/>
          <a:ext cx="3976688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2" name="Equation" r:id="rId11" imgW="2286000" imgH="469800" progId="Equation.DSMT4">
                  <p:embed/>
                </p:oleObj>
              </mc:Choice>
              <mc:Fallback>
                <p:oleObj name="Equation" r:id="rId11" imgW="2286000" imgH="4698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CD78B2F-26F0-4608-A06A-DFCFB81AA7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68666" y="4408487"/>
                        <a:ext cx="3976688" cy="81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84147FBD-3823-41C7-B972-5BD46102C792}"/>
              </a:ext>
            </a:extLst>
          </p:cNvPr>
          <p:cNvSpPr txBox="1"/>
          <p:nvPr/>
        </p:nvSpPr>
        <p:spPr>
          <a:xfrm>
            <a:off x="8381900" y="3657594"/>
            <a:ext cx="53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C5596F-B89E-4AFE-A3A2-4276EA5C1BE1}"/>
              </a:ext>
            </a:extLst>
          </p:cNvPr>
          <p:cNvSpPr txBox="1"/>
          <p:nvPr/>
        </p:nvSpPr>
        <p:spPr>
          <a:xfrm>
            <a:off x="8381900" y="4552156"/>
            <a:ext cx="53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A1AE9E-9D59-47A5-9256-091476B4CD64}"/>
              </a:ext>
            </a:extLst>
          </p:cNvPr>
          <p:cNvSpPr txBox="1"/>
          <p:nvPr/>
        </p:nvSpPr>
        <p:spPr>
          <a:xfrm>
            <a:off x="304912" y="5486346"/>
            <a:ext cx="144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(2)-(1)</a:t>
            </a:r>
            <a:r>
              <a:rPr lang="zh-CN" altLang="en-US" sz="2400" dirty="0"/>
              <a:t>得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A172634-7B44-4F39-BF07-EF119E7AE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685656"/>
              </p:ext>
            </p:extLst>
          </p:nvPr>
        </p:nvGraphicFramePr>
        <p:xfrm>
          <a:off x="4114800" y="2209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3" name="Equation" r:id="rId13" imgW="914400" imgH="198720" progId="Equation.DSMT4">
                  <p:embed/>
                </p:oleObj>
              </mc:Choice>
              <mc:Fallback>
                <p:oleObj name="Equation" r:id="rId1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14800" y="2209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F3AE1AA-15E6-4BCB-B9A1-2F607E3D1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804720"/>
              </p:ext>
            </p:extLst>
          </p:nvPr>
        </p:nvGraphicFramePr>
        <p:xfrm>
          <a:off x="1725500" y="5382091"/>
          <a:ext cx="711358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4" name="Equation" r:id="rId15" imgW="4089240" imgH="419040" progId="Equation.DSMT4">
                  <p:embed/>
                </p:oleObj>
              </mc:Choice>
              <mc:Fallback>
                <p:oleObj name="Equation" r:id="rId15" imgW="4089240" imgH="4190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3754AF8-703A-4E4F-A97E-5361A0281E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25500" y="5382091"/>
                        <a:ext cx="7113588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A862D5E-F4BB-4E22-838E-DA08825F46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25431"/>
              </p:ext>
            </p:extLst>
          </p:nvPr>
        </p:nvGraphicFramePr>
        <p:xfrm>
          <a:off x="2646794" y="6212435"/>
          <a:ext cx="2382406" cy="442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5" name="Equation" r:id="rId17" imgW="1231560" imgH="228600" progId="Equation.DSMT4">
                  <p:embed/>
                </p:oleObj>
              </mc:Choice>
              <mc:Fallback>
                <p:oleObj name="Equation" r:id="rId17" imgW="1231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646794" y="6212435"/>
                        <a:ext cx="2382406" cy="442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48BAA80-27A0-4CC9-8A0C-A02B1AC34D5D}"/>
              </a:ext>
            </a:extLst>
          </p:cNvPr>
          <p:cNvSpPr txBox="1"/>
          <p:nvPr/>
        </p:nvSpPr>
        <p:spPr>
          <a:xfrm>
            <a:off x="304912" y="6161261"/>
            <a:ext cx="144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计算得出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C18E2B-8CED-4C59-89C2-BD6DFC28876D}"/>
              </a:ext>
            </a:extLst>
          </p:cNvPr>
          <p:cNvSpPr txBox="1"/>
          <p:nvPr/>
        </p:nvSpPr>
        <p:spPr>
          <a:xfrm>
            <a:off x="2571712" y="3562512"/>
            <a:ext cx="99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代入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56320-415B-4914-9066-49EF213B822C}"/>
              </a:ext>
            </a:extLst>
          </p:cNvPr>
          <p:cNvSpPr txBox="1"/>
          <p:nvPr/>
        </p:nvSpPr>
        <p:spPr>
          <a:xfrm>
            <a:off x="2571712" y="4494065"/>
            <a:ext cx="99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代入</a:t>
            </a:r>
          </a:p>
        </p:txBody>
      </p:sp>
    </p:spTree>
    <p:extLst>
      <p:ext uri="{BB962C8B-B14F-4D97-AF65-F5344CB8AC3E}">
        <p14:creationId xmlns:p14="http://schemas.microsoft.com/office/powerpoint/2010/main" val="36173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7" grpId="0"/>
      <p:bldP spid="1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3D0569A8-3DAB-4501-B5AD-4142C99E2E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1447800" cy="6858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3600" b="1">
                <a:solidFill>
                  <a:srgbClr val="FFFF00"/>
                </a:solidFill>
              </a:rPr>
              <a:t>应  用</a:t>
            </a:r>
          </a:p>
        </p:txBody>
      </p:sp>
      <p:pic>
        <p:nvPicPr>
          <p:cNvPr id="100355" name="Picture 3">
            <a:extLst>
              <a:ext uri="{FF2B5EF4-FFF2-40B4-BE49-F238E27FC236}">
                <a16:creationId xmlns:a16="http://schemas.microsoft.com/office/drawing/2014/main" id="{3DB73706-C159-40A9-881E-B31AD0E6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62075"/>
            <a:ext cx="30480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2" name="Text Box 4">
            <a:extLst>
              <a:ext uri="{FF2B5EF4-FFF2-40B4-BE49-F238E27FC236}">
                <a16:creationId xmlns:a16="http://schemas.microsoft.com/office/drawing/2014/main" id="{00CB037D-5063-46E0-AC2F-B0FC67263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657600"/>
            <a:ext cx="4114800" cy="762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4400" i="1">
                <a:latin typeface="Times New Roman" panose="02020603050405020304" pitchFamily="18" charset="0"/>
              </a:rPr>
              <a:t>a</a:t>
            </a:r>
            <a:r>
              <a:rPr lang="en-US" altLang="zh-CN" sz="4400" i="1" baseline="-25000">
                <a:latin typeface="Times New Roman" panose="02020603050405020304" pitchFamily="18" charset="0"/>
              </a:rPr>
              <a:t>T</a:t>
            </a:r>
            <a:r>
              <a:rPr lang="en-US" altLang="zh-CN" sz="4400" i="1">
                <a:latin typeface="Times New Roman" panose="02020603050405020304" pitchFamily="18" charset="0"/>
              </a:rPr>
              <a:t> =</a:t>
            </a:r>
            <a:r>
              <a:rPr lang="en-US" altLang="zh-CN" sz="4400" i="1">
                <a:latin typeface="Times New Roman" panose="02020603050405020304" pitchFamily="18" charset="0"/>
                <a:sym typeface="Symbol" panose="05050102010706020507" pitchFamily="18" charset="2"/>
              </a:rPr>
              <a:t>(T) / </a:t>
            </a:r>
            <a:r>
              <a:rPr lang="en-US" altLang="zh-CN" sz="440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4400" i="1">
                <a:latin typeface="Times New Roman" panose="02020603050405020304" pitchFamily="18" charset="0"/>
                <a:sym typeface="Symbol" panose="05050102010706020507" pitchFamily="18" charset="2"/>
              </a:rPr>
              <a:t>(T</a:t>
            </a:r>
            <a:r>
              <a:rPr lang="en-US" altLang="zh-CN" sz="440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4400" i="1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00357" name="Text Box 5" descr="画布">
            <a:extLst>
              <a:ext uri="{FF2B5EF4-FFF2-40B4-BE49-F238E27FC236}">
                <a16:creationId xmlns:a16="http://schemas.microsoft.com/office/drawing/2014/main" id="{31CF3275-9D45-4337-8F48-D4B5F2236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95400"/>
            <a:ext cx="5562600" cy="22272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</a:rPr>
              <a:t>已知某原料在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</a:rPr>
              <a:t>25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</a:rPr>
              <a:t>时的粘度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</a:rPr>
              <a:t>1.5*10</a:t>
            </a:r>
            <a:r>
              <a:rPr lang="en-US" altLang="zh-CN" sz="2800" b="1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</a:rPr>
              <a:t>Pas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</a:rPr>
              <a:t>，挤出机的最大加工粘度为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800" b="1" baseline="30000">
                <a:solidFill>
                  <a:srgbClr val="0066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</a:rPr>
              <a:t>Pas, 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</a:rPr>
              <a:t>加工温度一般选定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</a:rPr>
              <a:t>140 </a:t>
            </a:r>
            <a:r>
              <a:rPr lang="en-US" altLang="zh-CN" sz="2800" b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</a:rPr>
              <a:t>，问此原料能否用此挤出机挤出？</a:t>
            </a:r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EAB9DF78-33E7-4F86-A292-E11C86048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48200"/>
            <a:ext cx="4724400" cy="762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4400" i="1">
                <a:latin typeface="Times New Roman" panose="02020603050405020304" pitchFamily="18" charset="0"/>
              </a:rPr>
              <a:t>a</a:t>
            </a:r>
            <a:r>
              <a:rPr lang="en-US" altLang="zh-CN" sz="4400" i="1" baseline="-25000">
                <a:latin typeface="Times New Roman" panose="02020603050405020304" pitchFamily="18" charset="0"/>
              </a:rPr>
              <a:t>T</a:t>
            </a:r>
            <a:r>
              <a:rPr lang="en-US" altLang="zh-CN" sz="4400" i="1">
                <a:latin typeface="Times New Roman" panose="02020603050405020304" pitchFamily="18" charset="0"/>
              </a:rPr>
              <a:t> =</a:t>
            </a:r>
            <a:r>
              <a:rPr lang="en-US" altLang="zh-CN" sz="4400" i="1">
                <a:latin typeface="Times New Roman" panose="02020603050405020304" pitchFamily="18" charset="0"/>
                <a:sym typeface="Symbol" panose="05050102010706020507" pitchFamily="18" charset="2"/>
              </a:rPr>
              <a:t>(140) / </a:t>
            </a:r>
            <a:r>
              <a:rPr lang="en-US" altLang="zh-CN" sz="440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4400" i="1">
                <a:latin typeface="Times New Roman" panose="02020603050405020304" pitchFamily="18" charset="0"/>
                <a:sym typeface="Symbol" panose="05050102010706020507" pitchFamily="18" charset="2"/>
              </a:rPr>
              <a:t>(25)</a:t>
            </a:r>
          </a:p>
        </p:txBody>
      </p:sp>
      <p:sp>
        <p:nvSpPr>
          <p:cNvPr id="99335" name="Text Box 7">
            <a:extLst>
              <a:ext uri="{FF2B5EF4-FFF2-40B4-BE49-F238E27FC236}">
                <a16:creationId xmlns:a16="http://schemas.microsoft.com/office/drawing/2014/main" id="{F8076E1F-AA91-4558-A550-3130F1C5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759450"/>
            <a:ext cx="3276600" cy="641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3600" i="1">
                <a:latin typeface="Times New Roman" panose="02020603050405020304" pitchFamily="18" charset="0"/>
                <a:sym typeface="Symbol" panose="05050102010706020507" pitchFamily="18" charset="2"/>
              </a:rPr>
              <a:t></a:t>
            </a:r>
            <a:r>
              <a:rPr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(140) &gt;10</a:t>
            </a:r>
            <a:r>
              <a:rPr lang="en-US" altLang="zh-CN" sz="3600" i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Pa</a:t>
            </a:r>
          </a:p>
        </p:txBody>
      </p:sp>
      <p:sp>
        <p:nvSpPr>
          <p:cNvPr id="99336" name="Text Box 8">
            <a:extLst>
              <a:ext uri="{FF2B5EF4-FFF2-40B4-BE49-F238E27FC236}">
                <a16:creationId xmlns:a16="http://schemas.microsoft.com/office/drawing/2014/main" id="{83567343-3CE4-43E7-AD55-8FC165D3F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748338"/>
            <a:ext cx="3352800" cy="641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3600" i="1">
                <a:latin typeface="Times New Roman" panose="02020603050405020304" pitchFamily="18" charset="0"/>
                <a:sym typeface="Symbol" panose="05050102010706020507" pitchFamily="18" charset="2"/>
              </a:rPr>
              <a:t></a:t>
            </a:r>
            <a:r>
              <a:rPr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(140) &lt;10</a:t>
            </a:r>
            <a:r>
              <a:rPr lang="en-US" altLang="zh-CN" sz="3600" i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lang="en-US" altLang="zh-CN" sz="3600" i="1">
                <a:latin typeface="Times New Roman" panose="02020603050405020304" pitchFamily="18" charset="0"/>
                <a:sym typeface="Symbol" panose="05050102010706020507" pitchFamily="18" charset="2"/>
              </a:rPr>
              <a:t>Pa</a:t>
            </a:r>
          </a:p>
        </p:txBody>
      </p:sp>
      <p:sp>
        <p:nvSpPr>
          <p:cNvPr id="99337" name="Text Box 9">
            <a:extLst>
              <a:ext uri="{FF2B5EF4-FFF2-40B4-BE49-F238E27FC236}">
                <a16:creationId xmlns:a16="http://schemas.microsoft.com/office/drawing/2014/main" id="{53C19D56-324F-4E98-B01B-71E2B81C5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0" y="5784850"/>
            <a:ext cx="76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animBg="1" autoUpdateAnimBg="0"/>
      <p:bldP spid="99334" grpId="0" animBg="1" autoUpdateAnimBg="0"/>
      <p:bldP spid="99335" grpId="0" animBg="1" autoUpdateAnimBg="0"/>
      <p:bldP spid="99336" grpId="0" animBg="1" autoUpdateAnimBg="0"/>
      <p:bldP spid="99337" grpId="0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872EDC3-75BA-4A38-A9EA-8722FE650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7010330" cy="7620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4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7.5 </a:t>
            </a:r>
            <a:r>
              <a:rPr lang="zh-CN" altLang="en-US" sz="4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结构与动态力学性能关系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B1DFC-6515-4217-8F47-408E06E17371}"/>
              </a:ext>
            </a:extLst>
          </p:cNvPr>
          <p:cNvSpPr txBox="1"/>
          <p:nvPr/>
        </p:nvSpPr>
        <p:spPr>
          <a:xfrm>
            <a:off x="533506" y="1219258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7.5.1</a:t>
            </a:r>
            <a:r>
              <a:rPr lang="zh-CN" altLang="en-US" sz="2400" dirty="0"/>
              <a:t>非晶态聚合物的玻璃化转变和次级转变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C1D8BA-AA8D-42F1-99B2-49A4EDC1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96" y="1985781"/>
            <a:ext cx="2895524" cy="26547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1430D0-B557-4DCB-ACFB-4D266894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42" y="1985780"/>
            <a:ext cx="2831143" cy="26547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325EA4-D37A-43DD-A1D9-0995BA4AE344}"/>
              </a:ext>
            </a:extLst>
          </p:cNvPr>
          <p:cNvSpPr txBox="1"/>
          <p:nvPr/>
        </p:nvSpPr>
        <p:spPr>
          <a:xfrm>
            <a:off x="855127" y="4800564"/>
            <a:ext cx="2895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转变范围内，储能模量发生数量级的变化，内耗出现极大值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6B16F9-9198-450B-9065-11B8B43A4A61}"/>
              </a:ext>
            </a:extLst>
          </p:cNvPr>
          <p:cNvSpPr txBox="1"/>
          <p:nvPr/>
        </p:nvSpPr>
        <p:spPr>
          <a:xfrm>
            <a:off x="4918499" y="4789942"/>
            <a:ext cx="2895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转变范围内，储能模量发生突变，损耗模量内耗出现极大值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5F7F0C-65A8-40D5-A807-DC8A3762705B}"/>
              </a:ext>
            </a:extLst>
          </p:cNvPr>
          <p:cNvSpPr txBox="1"/>
          <p:nvPr/>
        </p:nvSpPr>
        <p:spPr>
          <a:xfrm>
            <a:off x="5029188" y="5791138"/>
            <a:ext cx="2895524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Peak</a:t>
            </a:r>
            <a:r>
              <a:rPr lang="zh-CN" altLang="en-US" dirty="0"/>
              <a:t>温度：</a:t>
            </a:r>
            <a:r>
              <a:rPr lang="en-US" altLang="zh-CN" dirty="0"/>
              <a:t>T(</a:t>
            </a:r>
            <a:r>
              <a:rPr lang="en-US" altLang="zh-CN" dirty="0" err="1"/>
              <a:t>tan</a:t>
            </a:r>
            <a:r>
              <a:rPr lang="en-US" altLang="zh-CN" dirty="0" err="1">
                <a:latin typeface="Symbol" panose="05050102010706020507" pitchFamily="18" charset="2"/>
              </a:rPr>
              <a:t>d</a:t>
            </a:r>
            <a:r>
              <a:rPr lang="en-US" altLang="zh-CN" dirty="0"/>
              <a:t>) &gt;T(E’’)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5247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E1C2B3-F049-4AF0-AFAF-C2C62B33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58" y="1371654"/>
            <a:ext cx="3726450" cy="2315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200D78-CD0F-4262-AA19-2BC7ED5D3E83}"/>
              </a:ext>
            </a:extLst>
          </p:cNvPr>
          <p:cNvSpPr txBox="1"/>
          <p:nvPr/>
        </p:nvSpPr>
        <p:spPr>
          <a:xfrm>
            <a:off x="76318" y="533476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玻璃化转变温度的定义方法：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CAF6ED-57FE-4F4A-847B-672C4098AA22}"/>
              </a:ext>
            </a:extLst>
          </p:cNvPr>
          <p:cNvSpPr txBox="1"/>
          <p:nvPr/>
        </p:nvSpPr>
        <p:spPr>
          <a:xfrm>
            <a:off x="214336" y="4064547"/>
            <a:ext cx="4419484" cy="184499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储能模量曲线上折点所对应的温度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损耗模量峰所对应的温度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Tan</a:t>
            </a:r>
            <a:r>
              <a:rPr lang="en-US" altLang="zh-CN" sz="2000" dirty="0" err="1">
                <a:latin typeface="Symbol" panose="05050102010706020507" pitchFamily="18" charset="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峰所对应的温度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D6A89D-9803-4042-895E-7839363C3A89}"/>
              </a:ext>
            </a:extLst>
          </p:cNvPr>
          <p:cNvSpPr txBox="1"/>
          <p:nvPr/>
        </p:nvSpPr>
        <p:spPr>
          <a:xfrm>
            <a:off x="5092760" y="4224742"/>
            <a:ext cx="4035134" cy="49962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表征结构材料的最高使用温度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94CED3-2C96-4461-9B6F-9E90F41249F2}"/>
              </a:ext>
            </a:extLst>
          </p:cNvPr>
          <p:cNvSpPr txBox="1"/>
          <p:nvPr/>
        </p:nvSpPr>
        <p:spPr>
          <a:xfrm>
            <a:off x="5096563" y="4834326"/>
            <a:ext cx="1444282" cy="49962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BF4D14-F22E-430D-9DA0-D092D90FD4C2}"/>
              </a:ext>
            </a:extLst>
          </p:cNvPr>
          <p:cNvSpPr txBox="1"/>
          <p:nvPr/>
        </p:nvSpPr>
        <p:spPr>
          <a:xfrm>
            <a:off x="5089616" y="5419540"/>
            <a:ext cx="1444282" cy="49962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阻尼材料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658811D-C76C-49D4-875A-B61CFB20A06F}"/>
              </a:ext>
            </a:extLst>
          </p:cNvPr>
          <p:cNvCxnSpPr>
            <a:cxnSpLocks/>
          </p:cNvCxnSpPr>
          <p:nvPr/>
        </p:nvCxnSpPr>
        <p:spPr>
          <a:xfrm flipH="1">
            <a:off x="4435710" y="4495772"/>
            <a:ext cx="67315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01B6CE4-94EA-41C0-BFB9-C828E087A49A}"/>
              </a:ext>
            </a:extLst>
          </p:cNvPr>
          <p:cNvCxnSpPr>
            <a:cxnSpLocks/>
          </p:cNvCxnSpPr>
          <p:nvPr/>
        </p:nvCxnSpPr>
        <p:spPr>
          <a:xfrm flipH="1">
            <a:off x="4419604" y="5105356"/>
            <a:ext cx="67315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D0EF72-F8FB-4DDF-BFFB-53DF9E72A85D}"/>
              </a:ext>
            </a:extLst>
          </p:cNvPr>
          <p:cNvCxnSpPr>
            <a:cxnSpLocks/>
          </p:cNvCxnSpPr>
          <p:nvPr/>
        </p:nvCxnSpPr>
        <p:spPr>
          <a:xfrm flipH="1">
            <a:off x="4419604" y="5714940"/>
            <a:ext cx="67315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7601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4FE0E1-4EF8-4B13-BA51-A5172A53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90" y="1981238"/>
            <a:ext cx="6756009" cy="39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953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882308-5685-42C4-A199-F5AEA105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84" y="1815994"/>
            <a:ext cx="4454478" cy="30479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01C0D0-925C-4B52-8AF9-0273614E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725" y="4876762"/>
            <a:ext cx="705600" cy="2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B0B9EF-AC99-4BA9-ADA8-1CF449087DA1}"/>
              </a:ext>
            </a:extLst>
          </p:cNvPr>
          <p:cNvSpPr txBox="1"/>
          <p:nvPr/>
        </p:nvSpPr>
        <p:spPr>
          <a:xfrm>
            <a:off x="37793" y="457278"/>
            <a:ext cx="655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次级运动的影响：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tan</a:t>
            </a:r>
            <a:r>
              <a:rPr lang="en-US" altLang="zh-CN" sz="2400" dirty="0" err="1">
                <a:latin typeface="Symbol" panose="05050102010706020507" pitchFamily="18" charset="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或损耗模量对温度的曲线出现一系列峰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663B02-5FB3-484D-A06F-6CD8606D1ED4}"/>
              </a:ext>
            </a:extLst>
          </p:cNvPr>
          <p:cNvSpPr txBox="1"/>
          <p:nvPr/>
        </p:nvSpPr>
        <p:spPr>
          <a:xfrm>
            <a:off x="6095960" y="2971812"/>
            <a:ext cx="243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无定形聚合物的主峰为玻璃化转变</a:t>
            </a:r>
          </a:p>
        </p:txBody>
      </p:sp>
    </p:spTree>
    <p:extLst>
      <p:ext uri="{BB962C8B-B14F-4D97-AF65-F5344CB8AC3E}">
        <p14:creationId xmlns:p14="http://schemas.microsoft.com/office/powerpoint/2010/main" val="12775191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223189-CA92-4A0E-B0AF-E5A4B7E8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91" y="5105356"/>
            <a:ext cx="705600" cy="2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A92A53-70CB-4D09-A189-6AFE547B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916" y="989686"/>
            <a:ext cx="3417750" cy="803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791B9E-369D-4B60-967D-F7BE2D85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39" y="2438426"/>
            <a:ext cx="3836700" cy="2442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CF7359-036B-4EE0-BFBB-943B4C3A4580}"/>
              </a:ext>
            </a:extLst>
          </p:cNvPr>
          <p:cNvSpPr txBox="1"/>
          <p:nvPr/>
        </p:nvSpPr>
        <p:spPr>
          <a:xfrm>
            <a:off x="528778" y="2438426"/>
            <a:ext cx="4419484" cy="24617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Symbol" panose="05050102010706020507" pitchFamily="18" charset="2"/>
                <a:ea typeface="微软雅黑" panose="020B0503020204020204" pitchFamily="34" charset="-122"/>
              </a:rPr>
              <a:t>a-</a:t>
            </a:r>
            <a:r>
              <a:rPr lang="zh-CN" altLang="en-US" sz="2000" dirty="0">
                <a:latin typeface="Symbol" panose="05050102010706020507" pitchFamily="18" charset="2"/>
                <a:ea typeface="微软雅黑" panose="020B0503020204020204" pitchFamily="34" charset="-122"/>
              </a:rPr>
              <a:t>玻璃化转变</a:t>
            </a:r>
            <a:endParaRPr lang="en-US" altLang="zh-CN" sz="2000" dirty="0">
              <a:latin typeface="Symbol" panose="05050102010706020507" pitchFamily="18" charset="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Symbol" panose="05050102010706020507" pitchFamily="18" charset="2"/>
                <a:ea typeface="微软雅黑" panose="020B0503020204020204" pitchFamily="34" charset="-122"/>
              </a:rPr>
              <a:t>b-</a:t>
            </a:r>
            <a:r>
              <a:rPr lang="zh-CN" altLang="en-US" sz="2000" dirty="0">
                <a:latin typeface="Symbol" panose="05050102010706020507" pitchFamily="18" charset="2"/>
                <a:ea typeface="微软雅黑" panose="020B0503020204020204" pitchFamily="34" charset="-122"/>
              </a:rPr>
              <a:t>主链和苯环共同作用的受限震动</a:t>
            </a:r>
            <a:endParaRPr lang="en-US" altLang="zh-CN" sz="2000" dirty="0">
              <a:latin typeface="Symbol" panose="05050102010706020507" pitchFamily="18" charset="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Symbol" panose="05050102010706020507" pitchFamily="18" charset="2"/>
                <a:ea typeface="微软雅黑" panose="020B0503020204020204" pitchFamily="34" charset="-122"/>
              </a:rPr>
              <a:t>g-180</a:t>
            </a:r>
            <a:r>
              <a:rPr lang="zh-CN" altLang="en-US" sz="2000" dirty="0">
                <a:latin typeface="Symbol" panose="05050102010706020507" pitchFamily="18" charset="2"/>
                <a:ea typeface="微软雅黑" panose="020B0503020204020204" pitchFamily="34" charset="-122"/>
              </a:rPr>
              <a:t>度环的旋转运动</a:t>
            </a:r>
            <a:r>
              <a:rPr lang="en-US" altLang="zh-CN" sz="2000" dirty="0">
                <a:latin typeface="Symbol" panose="05050102010706020507" pitchFamily="18" charset="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Symbol" panose="05050102010706020507" pitchFamily="18" charset="2"/>
                <a:ea typeface="微软雅黑" panose="020B0503020204020204" pitchFamily="34" charset="-122"/>
              </a:rPr>
              <a:t>曲柄运动</a:t>
            </a:r>
            <a:endParaRPr lang="en-US" altLang="zh-CN" sz="2000" dirty="0">
              <a:latin typeface="Symbol" panose="05050102010706020507" pitchFamily="18" charset="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Symbol" panose="05050102010706020507" pitchFamily="18" charset="2"/>
                <a:ea typeface="微软雅黑" panose="020B0503020204020204" pitchFamily="34" charset="-122"/>
              </a:rPr>
              <a:t>d-</a:t>
            </a:r>
            <a:r>
              <a:rPr lang="zh-CN" altLang="en-US" sz="2000" dirty="0">
                <a:latin typeface="Symbol" panose="05050102010706020507" pitchFamily="18" charset="2"/>
                <a:ea typeface="微软雅黑" panose="020B0503020204020204" pitchFamily="34" charset="-122"/>
              </a:rPr>
              <a:t>苯基的振荡或摇摆</a:t>
            </a:r>
            <a:endParaRPr lang="en-US" altLang="zh-CN" sz="2000" dirty="0">
              <a:latin typeface="Symbol" panose="05050102010706020507" pitchFamily="18" charset="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3445F3-673F-4D85-993D-6D114F74AE8D}"/>
              </a:ext>
            </a:extLst>
          </p:cNvPr>
          <p:cNvSpPr txBox="1"/>
          <p:nvPr/>
        </p:nvSpPr>
        <p:spPr>
          <a:xfrm>
            <a:off x="76318" y="533476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无规聚苯乙烯的内耗随温度的变化：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8FDCBF-E4EE-4CAF-B093-CD20A2038200}"/>
              </a:ext>
            </a:extLst>
          </p:cNvPr>
          <p:cNvSpPr txBox="1"/>
          <p:nvPr/>
        </p:nvSpPr>
        <p:spPr>
          <a:xfrm>
            <a:off x="762100" y="5567054"/>
            <a:ext cx="434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以下的转变统成为次级转变</a:t>
            </a:r>
          </a:p>
        </p:txBody>
      </p:sp>
    </p:spTree>
    <p:extLst>
      <p:ext uri="{BB962C8B-B14F-4D97-AF65-F5344CB8AC3E}">
        <p14:creationId xmlns:p14="http://schemas.microsoft.com/office/powerpoint/2010/main" val="30862097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6642F8-0DD1-4C40-B8D5-4C3679DF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495" y="3048010"/>
            <a:ext cx="3371661" cy="8841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DF665E-1E22-4661-B816-251FD5D42EDF}"/>
              </a:ext>
            </a:extLst>
          </p:cNvPr>
          <p:cNvSpPr txBox="1"/>
          <p:nvPr/>
        </p:nvSpPr>
        <p:spPr>
          <a:xfrm>
            <a:off x="76318" y="533476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晶态聚合物的松弛转变和相转变：非晶区转变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6FEE8D-BC44-4869-8FD5-BB3F1342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" y="2889224"/>
            <a:ext cx="4504254" cy="6999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BBC287-D656-4987-9F64-E6A2E9F23B35}"/>
              </a:ext>
            </a:extLst>
          </p:cNvPr>
          <p:cNvSpPr txBox="1"/>
          <p:nvPr/>
        </p:nvSpPr>
        <p:spPr>
          <a:xfrm>
            <a:off x="381110" y="1231650"/>
            <a:ext cx="5486256" cy="96128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链段运动导致的玻璃化转变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侧基运动及较短的主链运动产生的次级松弛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B3ED24-CB1B-49CC-8DCD-F26FD0CE0B24}"/>
              </a:ext>
            </a:extLst>
          </p:cNvPr>
          <p:cNvSpPr txBox="1"/>
          <p:nvPr/>
        </p:nvSpPr>
        <p:spPr>
          <a:xfrm>
            <a:off x="447156" y="3776628"/>
            <a:ext cx="845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，聚酯，聚酰胺等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当主链包含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个以上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—CH2—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基团时，会在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-120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℃~ -75℃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范围内出现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Symbol" panose="05050102010706020507" pitchFamily="18" charset="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松弛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008C2A-711E-4A17-86D0-ADE968B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57" y="5097269"/>
            <a:ext cx="3880800" cy="759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5294D2-B35F-4378-B1E6-10D99D3FADE2}"/>
              </a:ext>
            </a:extLst>
          </p:cNvPr>
          <p:cNvSpPr txBox="1"/>
          <p:nvPr/>
        </p:nvSpPr>
        <p:spPr>
          <a:xfrm>
            <a:off x="470150" y="5132403"/>
            <a:ext cx="4033196" cy="70788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杂链聚合物主链中的杂链节的运动产生的内耗亦称</a:t>
            </a:r>
            <a:r>
              <a:rPr lang="en-US" altLang="zh-CN" sz="2000" dirty="0">
                <a:latin typeface="Symbol" panose="05050102010706020507" pitchFamily="18" charset="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松弛</a:t>
            </a:r>
          </a:p>
        </p:txBody>
      </p:sp>
    </p:spTree>
    <p:extLst>
      <p:ext uri="{BB962C8B-B14F-4D97-AF65-F5344CB8AC3E}">
        <p14:creationId xmlns:p14="http://schemas.microsoft.com/office/powerpoint/2010/main" val="25026860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732D5F-9592-42F8-BB66-74A91A245B61}"/>
              </a:ext>
            </a:extLst>
          </p:cNvPr>
          <p:cNvSpPr txBox="1"/>
          <p:nvPr/>
        </p:nvSpPr>
        <p:spPr>
          <a:xfrm>
            <a:off x="76318" y="533476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晶态聚合物的松弛转变和相转变：晶区转变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473B7C-5F73-47CE-92CE-A5D4808CE948}"/>
              </a:ext>
            </a:extLst>
          </p:cNvPr>
          <p:cNvSpPr txBox="1"/>
          <p:nvPr/>
        </p:nvSpPr>
        <p:spPr>
          <a:xfrm>
            <a:off x="609704" y="1584008"/>
            <a:ext cx="7543602" cy="4159921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结晶聚合物的熔融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主转变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晶型转变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以下，如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PTFE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19-30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的内耗峰由三斜晶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六角晶转变所致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压力作用下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由熔体结晶得到的</a:t>
            </a:r>
            <a:r>
              <a:rPr lang="en-US" altLang="zh-CN" sz="1600" dirty="0">
                <a:latin typeface="Symbol" panose="05050102010706020507" pitchFamily="18" charset="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en-US" altLang="zh-CN" sz="1600" dirty="0">
                <a:latin typeface="Symbol" panose="05050102010706020507" pitchFamily="18" charset="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晶区内部运动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晶区缺陷部分运动：如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的内耗峰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晶区内部侧基运动：如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的侧甲基运动在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-220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的内耗峰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晶区和非晶区的相互作用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界面和晶粒之间的滑移运动等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22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 descr="画布">
            <a:extLst>
              <a:ext uri="{FF2B5EF4-FFF2-40B4-BE49-F238E27FC236}">
                <a16:creationId xmlns:a16="http://schemas.microsoft.com/office/drawing/2014/main" id="{75F4A1FA-8A2C-46D1-A38E-FA1875EF6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295400"/>
            <a:ext cx="8077200" cy="533400"/>
          </a:xfrm>
          <a:blipFill dpi="0" rotWithShape="1">
            <a:blip r:embed="rId2"/>
            <a:srcRect/>
            <a:tile tx="0" ty="0" sx="100000" sy="100000" flip="none" algn="tl"/>
          </a:blip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zh-CN" altLang="en-US" sz="3200" b="1">
                <a:solidFill>
                  <a:srgbClr val="006600"/>
                </a:solidFill>
              </a:rPr>
              <a:t>理想</a:t>
            </a:r>
            <a:r>
              <a:rPr lang="zh-CN" altLang="en-US" sz="3200" b="1">
                <a:solidFill>
                  <a:srgbClr val="FF0000"/>
                </a:solidFill>
              </a:rPr>
              <a:t>弹性体</a:t>
            </a:r>
            <a:r>
              <a:rPr lang="zh-CN" altLang="en-US" sz="3200" b="1">
                <a:solidFill>
                  <a:srgbClr val="006600"/>
                </a:solidFill>
              </a:rPr>
              <a:t>和</a:t>
            </a:r>
            <a:r>
              <a:rPr lang="zh-CN" altLang="en-US" sz="3200" b="1">
                <a:solidFill>
                  <a:srgbClr val="FF0000"/>
                </a:solidFill>
              </a:rPr>
              <a:t>粘性体</a:t>
            </a:r>
            <a:r>
              <a:rPr lang="zh-CN" altLang="en-US" sz="3200" b="1">
                <a:solidFill>
                  <a:srgbClr val="006600"/>
                </a:solidFill>
              </a:rPr>
              <a:t>的蠕变和蠕变回复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DFD2F8C-5960-4E79-80DE-44C60F1A2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蠕变 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Creep</a:t>
            </a:r>
          </a:p>
        </p:txBody>
      </p:sp>
      <p:grpSp>
        <p:nvGrpSpPr>
          <p:cNvPr id="15364" name="Group 4">
            <a:extLst>
              <a:ext uri="{FF2B5EF4-FFF2-40B4-BE49-F238E27FC236}">
                <a16:creationId xmlns:a16="http://schemas.microsoft.com/office/drawing/2014/main" id="{45D48F52-E63F-476F-8124-928D3701669F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057400"/>
            <a:ext cx="3124200" cy="4495800"/>
            <a:chOff x="0" y="0"/>
            <a:chExt cx="1968" cy="2832"/>
          </a:xfrm>
        </p:grpSpPr>
        <p:pic>
          <p:nvPicPr>
            <p:cNvPr id="15372" name="Picture 5">
              <a:extLst>
                <a:ext uri="{FF2B5EF4-FFF2-40B4-BE49-F238E27FC236}">
                  <a16:creationId xmlns:a16="http://schemas.microsoft.com/office/drawing/2014/main" id="{ACDB9A42-1847-429C-BCBA-BC3169D8A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0"/>
              <a:ext cx="1968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3" name="Picture 6">
              <a:extLst>
                <a:ext uri="{FF2B5EF4-FFF2-40B4-BE49-F238E27FC236}">
                  <a16:creationId xmlns:a16="http://schemas.microsoft.com/office/drawing/2014/main" id="{DBE0F612-E9E4-4C5E-8734-8E9B7295B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36" cy="1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4" name="Line 7">
              <a:extLst>
                <a:ext uri="{FF2B5EF4-FFF2-40B4-BE49-F238E27FC236}">
                  <a16:creationId xmlns:a16="http://schemas.microsoft.com/office/drawing/2014/main" id="{C19412A4-A502-4EB7-B5AC-16D306280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3" y="192"/>
              <a:ext cx="0" cy="240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5" name="Line 8">
              <a:extLst>
                <a:ext uri="{FF2B5EF4-FFF2-40B4-BE49-F238E27FC236}">
                  <a16:creationId xmlns:a16="http://schemas.microsoft.com/office/drawing/2014/main" id="{B20E3980-34FB-4FDA-A544-41221A185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" y="192"/>
              <a:ext cx="0" cy="240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365" name="Group 9">
            <a:extLst>
              <a:ext uri="{FF2B5EF4-FFF2-40B4-BE49-F238E27FC236}">
                <a16:creationId xmlns:a16="http://schemas.microsoft.com/office/drawing/2014/main" id="{77CEA3B8-FB72-4EDA-B758-C887A247E3C2}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2057400"/>
            <a:ext cx="3597275" cy="4495800"/>
            <a:chOff x="0" y="0"/>
            <a:chExt cx="2266" cy="2832"/>
          </a:xfrm>
        </p:grpSpPr>
        <p:pic>
          <p:nvPicPr>
            <p:cNvPr id="15367" name="Picture 10">
              <a:extLst>
                <a:ext uri="{FF2B5EF4-FFF2-40B4-BE49-F238E27FC236}">
                  <a16:creationId xmlns:a16="http://schemas.microsoft.com/office/drawing/2014/main" id="{289C6CAA-41A2-4095-969F-A909001BA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" y="1584"/>
              <a:ext cx="1662" cy="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Picture 11">
              <a:extLst>
                <a:ext uri="{FF2B5EF4-FFF2-40B4-BE49-F238E27FC236}">
                  <a16:creationId xmlns:a16="http://schemas.microsoft.com/office/drawing/2014/main" id="{157E4732-FF89-411D-A95B-4656571A0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" y="0"/>
              <a:ext cx="1536" cy="1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Line 12">
              <a:extLst>
                <a:ext uri="{FF2B5EF4-FFF2-40B4-BE49-F238E27FC236}">
                  <a16:creationId xmlns:a16="http://schemas.microsoft.com/office/drawing/2014/main" id="{22DE5197-AB37-40DA-BE52-FD8731F66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9" y="220"/>
              <a:ext cx="0" cy="2282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0" name="Line 13">
              <a:extLst>
                <a:ext uri="{FF2B5EF4-FFF2-40B4-BE49-F238E27FC236}">
                  <a16:creationId xmlns:a16="http://schemas.microsoft.com/office/drawing/2014/main" id="{777EECD8-189B-402D-89A6-FE36A9D3D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228"/>
              <a:ext cx="0" cy="2282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1" name="Text Box 14">
              <a:extLst>
                <a:ext uri="{FF2B5EF4-FFF2-40B4-BE49-F238E27FC236}">
                  <a16:creationId xmlns:a16="http://schemas.microsoft.com/office/drawing/2014/main" id="{1B1EB6DE-6DC0-4846-B14C-C2868F5C5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28"/>
              <a:ext cx="346" cy="105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FFFF00"/>
                  </a:solidFill>
                  <a:ea typeface="黑体" panose="02010609060101010101" pitchFamily="49" charset="-122"/>
                </a:rPr>
                <a:t>理想弹性体</a:t>
              </a:r>
            </a:p>
          </p:txBody>
        </p:sp>
      </p:grpSp>
      <p:sp>
        <p:nvSpPr>
          <p:cNvPr id="15366" name="Text Box 15">
            <a:extLst>
              <a:ext uri="{FF2B5EF4-FFF2-40B4-BE49-F238E27FC236}">
                <a16:creationId xmlns:a16="http://schemas.microsoft.com/office/drawing/2014/main" id="{94738695-F4B6-436D-89B3-27AF1AF86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2895600"/>
            <a:ext cx="549275" cy="16764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  <a:ea typeface="黑体" panose="02010609060101010101" pitchFamily="49" charset="-122"/>
              </a:rPr>
              <a:t>理想粘性体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7A33EC-40EB-46FE-AB2B-AA296ED1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96" y="1219258"/>
            <a:ext cx="6802839" cy="46257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670C2C-2778-4070-968D-753C6007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2890694" y="-770634"/>
            <a:ext cx="3219024" cy="71988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503E8F-9202-4848-A88B-473C5002E9A6}"/>
              </a:ext>
            </a:extLst>
          </p:cNvPr>
          <p:cNvSpPr txBox="1"/>
          <p:nvPr/>
        </p:nvSpPr>
        <p:spPr>
          <a:xfrm>
            <a:off x="152516" y="457278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聚乙烯的结构与力学性能之间的关系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19985241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6C1861F-6A2B-44F6-B299-8907EA68FBA2}"/>
              </a:ext>
            </a:extLst>
          </p:cNvPr>
          <p:cNvSpPr/>
          <p:nvPr/>
        </p:nvSpPr>
        <p:spPr>
          <a:xfrm>
            <a:off x="4847405" y="1752644"/>
            <a:ext cx="3724879" cy="152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g</a:t>
            </a:r>
            <a:r>
              <a:rPr lang="zh-CN" altLang="en-US" sz="2000" b="1" dirty="0">
                <a:solidFill>
                  <a:schemeClr val="tx1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增强：非结晶曲柄运动</a:t>
            </a:r>
            <a:endParaRPr lang="en-US" altLang="zh-CN" sz="2000" b="1" dirty="0">
              <a:solidFill>
                <a:schemeClr val="tx1"/>
              </a:solidFill>
              <a:latin typeface="Symbol" panose="05050102010706020507" pitchFamily="18" charset="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减小</a:t>
            </a:r>
            <a:r>
              <a:rPr lang="en-US" altLang="zh-CN" sz="2000" b="1" dirty="0">
                <a:solidFill>
                  <a:schemeClr val="tx1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: </a:t>
            </a:r>
            <a:r>
              <a:rPr lang="zh-CN" altLang="en-US" sz="2000" b="1" dirty="0">
                <a:solidFill>
                  <a:schemeClr val="tx1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与晶区有关</a:t>
            </a:r>
            <a:endParaRPr lang="zh-CN" altLang="en-US" sz="2000" b="1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DF2D3B-7DEB-4D33-871E-AC24AC64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8" y="1219213"/>
            <a:ext cx="3625499" cy="36575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F77871-25C9-4171-AE13-B8DAE10A7D0B}"/>
              </a:ext>
            </a:extLst>
          </p:cNvPr>
          <p:cNvSpPr txBox="1"/>
          <p:nvPr/>
        </p:nvSpPr>
        <p:spPr>
          <a:xfrm>
            <a:off x="76318" y="533476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结晶度对内耗的影响</a:t>
            </a:r>
          </a:p>
        </p:txBody>
      </p:sp>
    </p:spTree>
    <p:extLst>
      <p:ext uri="{BB962C8B-B14F-4D97-AF65-F5344CB8AC3E}">
        <p14:creationId xmlns:p14="http://schemas.microsoft.com/office/powerpoint/2010/main" val="1356697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AB8182-B4DF-4616-ACA7-906AC006E364}"/>
              </a:ext>
            </a:extLst>
          </p:cNvPr>
          <p:cNvSpPr txBox="1"/>
          <p:nvPr/>
        </p:nvSpPr>
        <p:spPr>
          <a:xfrm>
            <a:off x="152516" y="457278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共聚物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32DEF1-A9D0-47A1-95E7-85A85E642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2231862" y="206594"/>
            <a:ext cx="468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751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108EA75-0CFA-45C6-94B7-7D3F9F665B95}"/>
              </a:ext>
            </a:extLst>
          </p:cNvPr>
          <p:cNvSpPr txBox="1"/>
          <p:nvPr/>
        </p:nvSpPr>
        <p:spPr>
          <a:xfrm>
            <a:off x="152516" y="457278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共混物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73081F-D51A-4738-AA07-FC9FC731BDD9}"/>
              </a:ext>
            </a:extLst>
          </p:cNvPr>
          <p:cNvSpPr txBox="1"/>
          <p:nvPr/>
        </p:nvSpPr>
        <p:spPr>
          <a:xfrm>
            <a:off x="2514654" y="5896814"/>
            <a:ext cx="104485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EF05DC-9C90-47AC-88CB-79FE7D474D72}"/>
              </a:ext>
            </a:extLst>
          </p:cNvPr>
          <p:cNvSpPr txBox="1"/>
          <p:nvPr/>
        </p:nvSpPr>
        <p:spPr>
          <a:xfrm>
            <a:off x="6019762" y="5896813"/>
            <a:ext cx="1142970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不相容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415A2C-E974-4ECD-9E64-DCCB3F656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2581059" y="0"/>
            <a:ext cx="3981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966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0FCB12-E86C-431A-BA6D-B30A8BAE1776}"/>
              </a:ext>
            </a:extLst>
          </p:cNvPr>
          <p:cNvSpPr txBox="1"/>
          <p:nvPr/>
        </p:nvSpPr>
        <p:spPr>
          <a:xfrm>
            <a:off x="152516" y="457278"/>
            <a:ext cx="65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复合材料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298F57-E359-4326-A84D-C3D67A0F867A}"/>
              </a:ext>
            </a:extLst>
          </p:cNvPr>
          <p:cNvSpPr txBox="1"/>
          <p:nvPr/>
        </p:nvSpPr>
        <p:spPr>
          <a:xfrm>
            <a:off x="304912" y="5714940"/>
            <a:ext cx="8457978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Tan</a:t>
            </a:r>
            <a:r>
              <a:rPr lang="en-US" altLang="zh-CN" sz="2400" dirty="0" err="1">
                <a:latin typeface="Symbol" panose="05050102010706020507" pitchFamily="18" charset="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峰值降低，说明表面处理提高了纤维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基体的界面黏结性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4143ED-24C9-4C85-B5B2-A888C8EA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52" y="1447852"/>
            <a:ext cx="3862358" cy="37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382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A820FD2D-436E-4EF4-A09B-6BE2FE91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19200"/>
            <a:ext cx="8763000" cy="55626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4FA9D0B7-FEC3-4EC4-A303-6210C9B3A1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2971800" cy="685800"/>
          </a:xfrm>
          <a:solidFill>
            <a:srgbClr val="0000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4000" b="1">
                <a:solidFill>
                  <a:srgbClr val="FFFF00"/>
                </a:solidFill>
                <a:ea typeface="黑体" panose="02010609060101010101" pitchFamily="49" charset="-122"/>
              </a:rPr>
              <a:t>粘弹性总结</a:t>
            </a:r>
          </a:p>
        </p:txBody>
      </p:sp>
      <p:sp>
        <p:nvSpPr>
          <p:cNvPr id="100356" name="Text Box 4">
            <a:extLst>
              <a:ext uri="{FF2B5EF4-FFF2-40B4-BE49-F238E27FC236}">
                <a16:creationId xmlns:a16="http://schemas.microsoft.com/office/drawing/2014/main" id="{40F1D86C-4C10-4D0D-A4CC-F55F0BFFB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371600"/>
            <a:ext cx="678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00FF00"/>
                </a:solidFill>
                <a:latin typeface="Times New Roman" panose="02020603050405020304" pitchFamily="18" charset="0"/>
              </a:rPr>
              <a:t>低温、松弛时间大、短时（高速）</a:t>
            </a: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D6A2D358-7379-437E-ADF5-51177DF0A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9144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800" b="1">
                <a:solidFill>
                  <a:srgbClr val="00FF00"/>
                </a:solidFill>
                <a:latin typeface="Times New Roman" panose="02020603050405020304" pitchFamily="18" charset="0"/>
                <a:ea typeface="华文彩云" panose="02010800040101010101" pitchFamily="2" charset="-122"/>
              </a:rPr>
              <a:t>弹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B66F62C6-0514-4C84-9160-FC6550DE0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209800"/>
            <a:ext cx="6934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FF0066"/>
                </a:solidFill>
                <a:latin typeface="Times New Roman" panose="02020603050405020304" pitchFamily="18" charset="0"/>
              </a:rPr>
              <a:t>高温、松弛时间小、长时（低速）</a:t>
            </a:r>
          </a:p>
        </p:txBody>
      </p:sp>
      <p:sp>
        <p:nvSpPr>
          <p:cNvPr id="97287" name="Text Box 7">
            <a:extLst>
              <a:ext uri="{FF2B5EF4-FFF2-40B4-BE49-F238E27FC236}">
                <a16:creationId xmlns:a16="http://schemas.microsoft.com/office/drawing/2014/main" id="{26011AE2-CC01-4CBF-8375-91C1D57E5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33600"/>
            <a:ext cx="9144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800" b="1">
                <a:solidFill>
                  <a:srgbClr val="FF0066"/>
                </a:solidFill>
                <a:latin typeface="Times New Roman" panose="02020603050405020304" pitchFamily="18" charset="0"/>
                <a:ea typeface="华文彩云" panose="02010800040101010101" pitchFamily="2" charset="-122"/>
              </a:rPr>
              <a:t>粘</a:t>
            </a:r>
          </a:p>
        </p:txBody>
      </p:sp>
      <p:sp>
        <p:nvSpPr>
          <p:cNvPr id="100360" name="Text Box 8">
            <a:extLst>
              <a:ext uri="{FF2B5EF4-FFF2-40B4-BE49-F238E27FC236}">
                <a16:creationId xmlns:a16="http://schemas.microsoft.com/office/drawing/2014/main" id="{4BD3BEDA-1289-404D-9A4E-A98D4022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711825"/>
            <a:ext cx="99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i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zh-CN" altLang="en-US" sz="40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大</a:t>
            </a:r>
            <a:endParaRPr lang="zh-CN" altLang="en-US" sz="4000" b="1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61" name="Text Box 9">
            <a:extLst>
              <a:ext uri="{FF2B5EF4-FFF2-40B4-BE49-F238E27FC236}">
                <a16:creationId xmlns:a16="http://schemas.microsoft.com/office/drawing/2014/main" id="{0A497E90-7C62-401F-A04A-122CE9B6A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711825"/>
            <a:ext cx="1066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 i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zh-CN" altLang="en-US" sz="4000" b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小</a:t>
            </a:r>
            <a:endParaRPr lang="zh-CN" altLang="en-US" sz="4000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62" name="AutoShape 10">
            <a:extLst>
              <a:ext uri="{FF2B5EF4-FFF2-40B4-BE49-F238E27FC236}">
                <a16:creationId xmlns:a16="http://schemas.microsoft.com/office/drawing/2014/main" id="{2029405F-B720-4E03-ABD3-E1FEDF4CE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181600"/>
            <a:ext cx="228600" cy="533400"/>
          </a:xfrm>
          <a:prstGeom prst="upDownArrow">
            <a:avLst>
              <a:gd name="adj1" fmla="val 50000"/>
              <a:gd name="adj2" fmla="val 46667"/>
            </a:avLst>
          </a:prstGeom>
          <a:solidFill>
            <a:srgbClr val="FF9933"/>
          </a:solidFill>
          <a:ln w="9525">
            <a:solidFill>
              <a:srgbClr val="FFFF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100363" name="Picture 11">
            <a:extLst>
              <a:ext uri="{FF2B5EF4-FFF2-40B4-BE49-F238E27FC236}">
                <a16:creationId xmlns:a16="http://schemas.microsoft.com/office/drawing/2014/main" id="{8B4ADEFE-E401-46B1-8C73-F414DB792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3352800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4" name="Picture 12">
            <a:extLst>
              <a:ext uri="{FF2B5EF4-FFF2-40B4-BE49-F238E27FC236}">
                <a16:creationId xmlns:a16="http://schemas.microsoft.com/office/drawing/2014/main" id="{65037650-2102-4F59-9B95-26100F478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8000"/>
            <a:ext cx="34290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65" name="AutoShape 13">
            <a:extLst>
              <a:ext uri="{FF2B5EF4-FFF2-40B4-BE49-F238E27FC236}">
                <a16:creationId xmlns:a16="http://schemas.microsoft.com/office/drawing/2014/main" id="{4DCC6D72-C96A-4936-894D-CA79674BF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75" y="5224463"/>
            <a:ext cx="228600" cy="533400"/>
          </a:xfrm>
          <a:prstGeom prst="upDownArrow">
            <a:avLst>
              <a:gd name="adj1" fmla="val 50000"/>
              <a:gd name="adj2" fmla="val 46667"/>
            </a:avLst>
          </a:prstGeom>
          <a:solidFill>
            <a:srgbClr val="FF9933"/>
          </a:solidFill>
          <a:ln w="9525">
            <a:solidFill>
              <a:srgbClr val="FFFF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43C00A45-174F-4F11-A212-2C4157892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876800"/>
            <a:ext cx="1295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Temp.</a:t>
            </a:r>
          </a:p>
        </p:txBody>
      </p:sp>
      <p:sp>
        <p:nvSpPr>
          <p:cNvPr id="100367" name="Text Box 15">
            <a:extLst>
              <a:ext uri="{FF2B5EF4-FFF2-40B4-BE49-F238E27FC236}">
                <a16:creationId xmlns:a16="http://schemas.microsoft.com/office/drawing/2014/main" id="{2EF0FCA0-1C9D-4B8C-B632-A6FB50B22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876800"/>
            <a:ext cx="1143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Time</a:t>
            </a:r>
          </a:p>
        </p:txBody>
      </p:sp>
      <p:sp>
        <p:nvSpPr>
          <p:cNvPr id="100368" name="Text Box 16">
            <a:extLst>
              <a:ext uri="{FF2B5EF4-FFF2-40B4-BE49-F238E27FC236}">
                <a16:creationId xmlns:a16="http://schemas.microsoft.com/office/drawing/2014/main" id="{36F8239E-C51A-4284-88F9-550A5F9B2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962400"/>
            <a:ext cx="609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00FF00"/>
                </a:solidFill>
                <a:latin typeface="Times New Roman" panose="02020603050405020304" pitchFamily="18" charset="0"/>
              </a:rPr>
              <a:t>低温</a:t>
            </a:r>
          </a:p>
        </p:txBody>
      </p:sp>
      <p:sp>
        <p:nvSpPr>
          <p:cNvPr id="100369" name="Text Box 17">
            <a:extLst>
              <a:ext uri="{FF2B5EF4-FFF2-40B4-BE49-F238E27FC236}">
                <a16:creationId xmlns:a16="http://schemas.microsoft.com/office/drawing/2014/main" id="{CA17C61C-C521-4509-8D96-0F8E0F3E0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038600"/>
            <a:ext cx="609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00FF00"/>
                </a:solidFill>
                <a:latin typeface="Times New Roman" panose="02020603050405020304" pitchFamily="18" charset="0"/>
              </a:rPr>
              <a:t>短时</a:t>
            </a:r>
          </a:p>
        </p:txBody>
      </p:sp>
      <p:sp>
        <p:nvSpPr>
          <p:cNvPr id="100370" name="Text Box 18">
            <a:extLst>
              <a:ext uri="{FF2B5EF4-FFF2-40B4-BE49-F238E27FC236}">
                <a16:creationId xmlns:a16="http://schemas.microsoft.com/office/drawing/2014/main" id="{C19CEB7F-B28B-48B7-86CE-992954EA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5" y="3810000"/>
            <a:ext cx="733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FF0066"/>
                </a:solidFill>
                <a:latin typeface="Times New Roman" panose="02020603050405020304" pitchFamily="18" charset="0"/>
              </a:rPr>
              <a:t>高温</a:t>
            </a:r>
          </a:p>
        </p:txBody>
      </p:sp>
      <p:sp>
        <p:nvSpPr>
          <p:cNvPr id="100371" name="Text Box 19">
            <a:extLst>
              <a:ext uri="{FF2B5EF4-FFF2-40B4-BE49-F238E27FC236}">
                <a16:creationId xmlns:a16="http://schemas.microsoft.com/office/drawing/2014/main" id="{0211D824-A007-477E-B25B-ED383409B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886200"/>
            <a:ext cx="733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FF0066"/>
                </a:solidFill>
                <a:latin typeface="Times New Roman" panose="02020603050405020304" pitchFamily="18" charset="0"/>
              </a:rPr>
              <a:t>长时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0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0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utoUpdateAnimBg="0"/>
      <p:bldP spid="100358" grpId="0" autoUpdateAnimBg="0"/>
      <p:bldP spid="100360" grpId="0" autoUpdateAnimBg="0"/>
      <p:bldP spid="100361" grpId="0" autoUpdateAnimBg="0"/>
      <p:bldP spid="100366" grpId="0" autoUpdateAnimBg="0"/>
      <p:bldP spid="100367" grpId="0" autoUpdateAnimBg="0"/>
      <p:bldP spid="100368" grpId="0" autoUpdateAnimBg="0"/>
      <p:bldP spid="100369" grpId="0" autoUpdateAnimBg="0"/>
      <p:bldP spid="100370" grpId="0" autoUpdateAnimBg="0"/>
      <p:bldP spid="10037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CB4E5BF-1DE7-4A4E-9103-86E4C34DD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2004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高分子的蠕变</a:t>
            </a:r>
          </a:p>
        </p:txBody>
      </p:sp>
      <p:sp>
        <p:nvSpPr>
          <p:cNvPr id="16387" name="Text Box 3" descr="画布">
            <a:extLst>
              <a:ext uri="{FF2B5EF4-FFF2-40B4-BE49-F238E27FC236}">
                <a16:creationId xmlns:a16="http://schemas.microsoft.com/office/drawing/2014/main" id="{1880F080-B468-4621-83B0-D803B9180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382000" cy="4572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在外力作用下，随着时间的延长，高分子相继产生三种形变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27A3408-BE0D-4E60-AA61-0A3750CE0C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2128838"/>
            <a:ext cx="0" cy="4652962"/>
          </a:xfrm>
          <a:prstGeom prst="line">
            <a:avLst/>
          </a:prstGeom>
          <a:noFill/>
          <a:ln w="38100">
            <a:solidFill>
              <a:srgbClr val="66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34597D43-05FA-4976-8C2C-138E7D92F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8163" y="2074863"/>
            <a:ext cx="4338637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从分子运动的角度解释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材料受到外力的作用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链内的键长和键角立刻发生变化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产生的形变很小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我们称它普弹形变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graphicFrame>
        <p:nvGraphicFramePr>
          <p:cNvPr id="16390" name="Object 6">
            <a:extLst>
              <a:ext uri="{FF2B5EF4-FFF2-40B4-BE49-F238E27FC236}">
                <a16:creationId xmlns:a16="http://schemas.microsoft.com/office/drawing/2014/main" id="{4C7DC398-C29C-4F12-B6C5-3093F970C5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0563" y="4648200"/>
          <a:ext cx="4037012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2" r:id="rId4" imgW="2121595" imgH="914760" progId="Equation.3">
                  <p:embed/>
                </p:oleObj>
              </mc:Choice>
              <mc:Fallback>
                <p:oleObj r:id="rId4" imgW="2121595" imgH="9147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648200"/>
                        <a:ext cx="4037012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1" name="Group 7">
            <a:extLst>
              <a:ext uri="{FF2B5EF4-FFF2-40B4-BE49-F238E27FC236}">
                <a16:creationId xmlns:a16="http://schemas.microsoft.com/office/drawing/2014/main" id="{97CA9978-FC09-46F6-A59B-7310E5617A6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728913"/>
            <a:ext cx="3840163" cy="3900487"/>
            <a:chOff x="0" y="0"/>
            <a:chExt cx="2472" cy="3135"/>
          </a:xfrm>
        </p:grpSpPr>
        <p:grpSp>
          <p:nvGrpSpPr>
            <p:cNvPr id="16398" name="Group 8">
              <a:extLst>
                <a:ext uri="{FF2B5EF4-FFF2-40B4-BE49-F238E27FC236}">
                  <a16:creationId xmlns:a16="http://schemas.microsoft.com/office/drawing/2014/main" id="{CE50B586-0B32-4B3E-BF9C-1FF805EE1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419" cy="1728"/>
              <a:chOff x="0" y="0"/>
              <a:chExt cx="2419" cy="1728"/>
            </a:xfrm>
          </p:grpSpPr>
          <p:sp>
            <p:nvSpPr>
              <p:cNvPr id="16408" name="Line 9">
                <a:extLst>
                  <a:ext uri="{FF2B5EF4-FFF2-40B4-BE49-F238E27FC236}">
                    <a16:creationId xmlns:a16="http://schemas.microsoft.com/office/drawing/2014/main" id="{1C1F4A2F-F331-49D2-BC30-0DBBBB50D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" y="0"/>
                <a:ext cx="0" cy="131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09" name="Line 10">
                <a:extLst>
                  <a:ext uri="{FF2B5EF4-FFF2-40B4-BE49-F238E27FC236}">
                    <a16:creationId xmlns:a16="http://schemas.microsoft.com/office/drawing/2014/main" id="{2088435D-06FC-4058-9076-AF05868B8B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" y="1315"/>
                <a:ext cx="1678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0" name="Line 11">
                <a:extLst>
                  <a:ext uri="{FF2B5EF4-FFF2-40B4-BE49-F238E27FC236}">
                    <a16:creationId xmlns:a16="http://schemas.microsoft.com/office/drawing/2014/main" id="{FFB149EE-CBEE-4F3D-AA7F-6A93CD48C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9" y="771"/>
                <a:ext cx="635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1" name="Line 12">
                <a:extLst>
                  <a:ext uri="{FF2B5EF4-FFF2-40B4-BE49-F238E27FC236}">
                    <a16:creationId xmlns:a16="http://schemas.microsoft.com/office/drawing/2014/main" id="{7BBA8C25-E3FB-4ECD-9A03-E65AAA0AF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9" y="769"/>
                <a:ext cx="0" cy="5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2" name="Line 13">
                <a:extLst>
                  <a:ext uri="{FF2B5EF4-FFF2-40B4-BE49-F238E27FC236}">
                    <a16:creationId xmlns:a16="http://schemas.microsoft.com/office/drawing/2014/main" id="{1F600193-5314-4F3B-A609-BD78542F9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4" y="771"/>
                <a:ext cx="0" cy="5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3" name="Text Box 14">
                <a:extLst>
                  <a:ext uri="{FF2B5EF4-FFF2-40B4-BE49-F238E27FC236}">
                    <a16:creationId xmlns:a16="http://schemas.microsoft.com/office/drawing/2014/main" id="{5FD06032-74C3-4CE0-BE39-F1FAA31E5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45"/>
                <a:ext cx="772" cy="3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400">
                    <a:solidFill>
                      <a:srgbClr val="000099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rPr>
                  <a:t>（</a:t>
                </a:r>
                <a:r>
                  <a:rPr lang="en-US" altLang="zh-CN" sz="2400">
                    <a:solidFill>
                      <a:srgbClr val="000099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rPr>
                  <a:t>t</a:t>
                </a:r>
                <a:r>
                  <a:rPr lang="zh-CN" altLang="en-US" sz="2400">
                    <a:solidFill>
                      <a:srgbClr val="000099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rPr>
                  <a:t>）</a:t>
                </a:r>
              </a:p>
            </p:txBody>
          </p:sp>
          <p:sp>
            <p:nvSpPr>
              <p:cNvPr id="16414" name="Text Box 15">
                <a:extLst>
                  <a:ext uri="{FF2B5EF4-FFF2-40B4-BE49-F238E27FC236}">
                    <a16:creationId xmlns:a16="http://schemas.microsoft.com/office/drawing/2014/main" id="{FE5F54B9-23DE-4493-AF62-EBEF7A6463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1" y="1360"/>
                <a:ext cx="40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99"/>
                    </a:solidFill>
                    <a:latin typeface="楷体_GB2312" pitchFamily="49" charset="-122"/>
                    <a:ea typeface="楷体_GB2312" pitchFamily="49" charset="-122"/>
                  </a:rPr>
                  <a:t>t</a:t>
                </a:r>
              </a:p>
            </p:txBody>
          </p:sp>
        </p:grpSp>
        <p:sp>
          <p:nvSpPr>
            <p:cNvPr id="16399" name="Line 16">
              <a:extLst>
                <a:ext uri="{FF2B5EF4-FFF2-40B4-BE49-F238E27FC236}">
                  <a16:creationId xmlns:a16="http://schemas.microsoft.com/office/drawing/2014/main" id="{97125C8B-EFD4-44EC-8666-FEE847DF38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4" y="1361"/>
              <a:ext cx="0" cy="131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00" name="Line 17">
              <a:extLst>
                <a:ext uri="{FF2B5EF4-FFF2-40B4-BE49-F238E27FC236}">
                  <a16:creationId xmlns:a16="http://schemas.microsoft.com/office/drawing/2014/main" id="{F7BD3523-C34D-4970-AD58-93FB3C292C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4" y="2676"/>
              <a:ext cx="167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01" name="Line 18">
              <a:extLst>
                <a:ext uri="{FF2B5EF4-FFF2-40B4-BE49-F238E27FC236}">
                  <a16:creationId xmlns:a16="http://schemas.microsoft.com/office/drawing/2014/main" id="{82E29B9D-1F68-4ADA-AB7E-D7DD2C77E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" y="2236"/>
              <a:ext cx="635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02" name="Line 19">
              <a:extLst>
                <a:ext uri="{FF2B5EF4-FFF2-40B4-BE49-F238E27FC236}">
                  <a16:creationId xmlns:a16="http://schemas.microsoft.com/office/drawing/2014/main" id="{DFD64B10-21E0-46C4-84EA-09644D335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9" y="1303"/>
              <a:ext cx="1" cy="13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03" name="Line 20">
              <a:extLst>
                <a:ext uri="{FF2B5EF4-FFF2-40B4-BE49-F238E27FC236}">
                  <a16:creationId xmlns:a16="http://schemas.microsoft.com/office/drawing/2014/main" id="{425398A5-BE76-40C4-9A5E-CDF78943E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3" y="1316"/>
              <a:ext cx="1" cy="13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404" name="Text Box 21">
              <a:extLst>
                <a:ext uri="{FF2B5EF4-FFF2-40B4-BE49-F238E27FC236}">
                  <a16:creationId xmlns:a16="http://schemas.microsoft.com/office/drawing/2014/main" id="{128A70EC-A3B9-4643-A5DE-AFE4D1F04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406"/>
              <a:ext cx="77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（</a:t>
              </a:r>
              <a:r>
                <a:rPr lang="en-US" altLang="zh-CN" sz="24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t</a:t>
              </a:r>
              <a:r>
                <a:rPr lang="zh-CN" altLang="en-US" sz="24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）</a:t>
              </a:r>
            </a:p>
          </p:txBody>
        </p:sp>
        <p:sp>
          <p:nvSpPr>
            <p:cNvPr id="16405" name="Text Box 22">
              <a:extLst>
                <a:ext uri="{FF2B5EF4-FFF2-40B4-BE49-F238E27FC236}">
                  <a16:creationId xmlns:a16="http://schemas.microsoft.com/office/drawing/2014/main" id="{FBCB7961-7300-402E-A268-CFC8E0DFB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722"/>
              <a:ext cx="408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t</a:t>
              </a:r>
            </a:p>
          </p:txBody>
        </p:sp>
        <p:sp>
          <p:nvSpPr>
            <p:cNvPr id="16406" name="Text Box 23">
              <a:extLst>
                <a:ext uri="{FF2B5EF4-FFF2-40B4-BE49-F238E27FC236}">
                  <a16:creationId xmlns:a16="http://schemas.microsoft.com/office/drawing/2014/main" id="{536BAA03-3148-450A-A8EA-FE59D0FF1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2767"/>
              <a:ext cx="59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t</a:t>
              </a:r>
              <a:r>
                <a:rPr lang="en-US" altLang="zh-CN" sz="2400" b="1" baseline="-250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407" name="Text Box 24">
              <a:extLst>
                <a:ext uri="{FF2B5EF4-FFF2-40B4-BE49-F238E27FC236}">
                  <a16:creationId xmlns:a16="http://schemas.microsoft.com/office/drawing/2014/main" id="{134D1251-36A9-47ED-B537-0032914BA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722"/>
              <a:ext cx="54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t</a:t>
              </a:r>
              <a:r>
                <a:rPr lang="en-US" altLang="zh-CN" sz="2400" b="1" baseline="-250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6392" name="Group 25">
            <a:extLst>
              <a:ext uri="{FF2B5EF4-FFF2-40B4-BE49-F238E27FC236}">
                <a16:creationId xmlns:a16="http://schemas.microsoft.com/office/drawing/2014/main" id="{8D4044F7-ADAC-45D8-9AD2-DCACC4D7181D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4114800"/>
            <a:ext cx="3944937" cy="457200"/>
            <a:chOff x="0" y="0"/>
            <a:chExt cx="2585" cy="426"/>
          </a:xfrm>
        </p:grpSpPr>
        <p:graphicFrame>
          <p:nvGraphicFramePr>
            <p:cNvPr id="16394" name="Object 26">
              <a:extLst>
                <a:ext uri="{FF2B5EF4-FFF2-40B4-BE49-F238E27FC236}">
                  <a16:creationId xmlns:a16="http://schemas.microsoft.com/office/drawing/2014/main" id="{0F9D8EF6-3797-460E-BFF8-B1AF23AA04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8"/>
            <a:ext cx="87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3" r:id="rId6" imgW="1380952" imgH="647619" progId="Paint.Picture">
                    <p:embed/>
                  </p:oleObj>
                </mc:Choice>
                <mc:Fallback>
                  <p:oleObj r:id="rId6" imgW="1380952" imgH="647619" progId="Paint.Picture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8"/>
                          <a:ext cx="870" cy="408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rgbClr val="00F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5" name="Object 27">
              <a:extLst>
                <a:ext uri="{FF2B5EF4-FFF2-40B4-BE49-F238E27FC236}">
                  <a16:creationId xmlns:a16="http://schemas.microsoft.com/office/drawing/2014/main" id="{793F97AE-4E0A-4CD1-98F1-A04FD7FD52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33" y="0"/>
            <a:ext cx="1152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4" r:id="rId8" imgW="1828571" imgH="600159" progId="Paint.Picture">
                    <p:embed/>
                  </p:oleObj>
                </mc:Choice>
                <mc:Fallback>
                  <p:oleObj r:id="rId8" imgW="1828571" imgH="600159" progId="Paint.Picture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3" y="0"/>
                          <a:ext cx="1152" cy="423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rgbClr val="00F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6" name="Line 28">
              <a:extLst>
                <a:ext uri="{FF2B5EF4-FFF2-40B4-BE49-F238E27FC236}">
                  <a16:creationId xmlns:a16="http://schemas.microsoft.com/office/drawing/2014/main" id="{C9B3CD9A-8207-4115-A8CA-0FE5C2FCF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3" y="200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7" name="Line 29">
              <a:extLst>
                <a:ext uri="{FF2B5EF4-FFF2-40B4-BE49-F238E27FC236}">
                  <a16:creationId xmlns:a16="http://schemas.microsoft.com/office/drawing/2014/main" id="{1CCAE148-F4EF-45E7-9553-AC8960F52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6" y="336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90" name="Rectangle 30">
            <a:extLst>
              <a:ext uri="{FF2B5EF4-FFF2-40B4-BE49-F238E27FC236}">
                <a16:creationId xmlns:a16="http://schemas.microsoft.com/office/drawing/2014/main" id="{629BD40B-C324-4028-B816-40C01150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28800"/>
            <a:ext cx="2590800" cy="51911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（i）普弹形变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B1FFB4-3252-40A6-89DB-15F80507D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19200"/>
            <a:ext cx="2590800" cy="51911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（ii）高弹形变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505FB5A-BAF6-40FA-887A-295CB8BB3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2004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高分子的蠕变</a:t>
            </a: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A8112756-CE2C-4BCA-881F-C15C9BD649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711325"/>
            <a:ext cx="0" cy="4841875"/>
          </a:xfrm>
          <a:prstGeom prst="line">
            <a:avLst/>
          </a:prstGeom>
          <a:noFill/>
          <a:ln w="38100">
            <a:solidFill>
              <a:srgbClr val="66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7413" name="Group 5">
            <a:extLst>
              <a:ext uri="{FF2B5EF4-FFF2-40B4-BE49-F238E27FC236}">
                <a16:creationId xmlns:a16="http://schemas.microsoft.com/office/drawing/2014/main" id="{B8A6E5DB-85F2-4BEE-991B-09F3817D2961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2408238"/>
            <a:ext cx="3700462" cy="3992562"/>
            <a:chOff x="0" y="0"/>
            <a:chExt cx="2419" cy="3023"/>
          </a:xfrm>
        </p:grpSpPr>
        <p:grpSp>
          <p:nvGrpSpPr>
            <p:cNvPr id="17426" name="Group 6">
              <a:extLst>
                <a:ext uri="{FF2B5EF4-FFF2-40B4-BE49-F238E27FC236}">
                  <a16:creationId xmlns:a16="http://schemas.microsoft.com/office/drawing/2014/main" id="{6EAF5FC5-89F8-49DC-97BD-0B3CE14AF7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419" cy="1707"/>
              <a:chOff x="0" y="0"/>
              <a:chExt cx="2419" cy="1707"/>
            </a:xfrm>
          </p:grpSpPr>
          <p:sp>
            <p:nvSpPr>
              <p:cNvPr id="17436" name="Line 7">
                <a:extLst>
                  <a:ext uri="{FF2B5EF4-FFF2-40B4-BE49-F238E27FC236}">
                    <a16:creationId xmlns:a16="http://schemas.microsoft.com/office/drawing/2014/main" id="{01777DE6-96A7-48F5-9BD8-83C9169AF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" y="0"/>
                <a:ext cx="0" cy="131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37" name="Line 8">
                <a:extLst>
                  <a:ext uri="{FF2B5EF4-FFF2-40B4-BE49-F238E27FC236}">
                    <a16:creationId xmlns:a16="http://schemas.microsoft.com/office/drawing/2014/main" id="{FD43FFC4-7ECD-4C81-8002-ADFF1BE0F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" y="1315"/>
                <a:ext cx="1678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38" name="Line 9">
                <a:extLst>
                  <a:ext uri="{FF2B5EF4-FFF2-40B4-BE49-F238E27FC236}">
                    <a16:creationId xmlns:a16="http://schemas.microsoft.com/office/drawing/2014/main" id="{83A3ACAE-02CF-427D-87B1-7065714833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9" y="771"/>
                <a:ext cx="635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39" name="Line 10">
                <a:extLst>
                  <a:ext uri="{FF2B5EF4-FFF2-40B4-BE49-F238E27FC236}">
                    <a16:creationId xmlns:a16="http://schemas.microsoft.com/office/drawing/2014/main" id="{667E1A1F-4113-4A42-96CD-3E756F8E6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9" y="769"/>
                <a:ext cx="0" cy="5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40" name="Line 11">
                <a:extLst>
                  <a:ext uri="{FF2B5EF4-FFF2-40B4-BE49-F238E27FC236}">
                    <a16:creationId xmlns:a16="http://schemas.microsoft.com/office/drawing/2014/main" id="{D1037786-6181-4B54-B707-EA8239E1F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4" y="771"/>
                <a:ext cx="0" cy="5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41" name="Text Box 12">
                <a:extLst>
                  <a:ext uri="{FF2B5EF4-FFF2-40B4-BE49-F238E27FC236}">
                    <a16:creationId xmlns:a16="http://schemas.microsoft.com/office/drawing/2014/main" id="{EE83E39E-444E-4046-A1BE-333DDFBFD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44"/>
                <a:ext cx="772" cy="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4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rPr>
                  <a:t>（</a:t>
                </a:r>
                <a:r>
                  <a:rPr lang="en-US" altLang="zh-CN" sz="24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rPr>
                  <a:t>t</a:t>
                </a:r>
                <a:r>
                  <a:rPr lang="zh-CN" altLang="en-US" sz="2400">
                    <a:solidFill>
                      <a:srgbClr val="000099"/>
                    </a:solidFill>
                    <a:latin typeface="Times New Roman" panose="02020603050405020304" pitchFamily="18" charset="0"/>
                    <a:ea typeface="楷体_GB2312" pitchFamily="49" charset="-122"/>
                    <a:sym typeface="Symbol" panose="05050102010706020507" pitchFamily="18" charset="2"/>
                  </a:rPr>
                  <a:t>）</a:t>
                </a:r>
              </a:p>
            </p:txBody>
          </p:sp>
          <p:sp>
            <p:nvSpPr>
              <p:cNvPr id="17442" name="Text Box 13">
                <a:extLst>
                  <a:ext uri="{FF2B5EF4-FFF2-40B4-BE49-F238E27FC236}">
                    <a16:creationId xmlns:a16="http://schemas.microsoft.com/office/drawing/2014/main" id="{A5C8BD88-76D0-4E02-8E48-8B9E2C2EDE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1" y="1361"/>
                <a:ext cx="408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99"/>
                    </a:solidFill>
                    <a:latin typeface="楷体_GB2312" pitchFamily="49" charset="-122"/>
                    <a:ea typeface="楷体_GB2312" pitchFamily="49" charset="-122"/>
                  </a:rPr>
                  <a:t>t</a:t>
                </a:r>
              </a:p>
            </p:txBody>
          </p:sp>
        </p:grpSp>
        <p:sp>
          <p:nvSpPr>
            <p:cNvPr id="17427" name="Line 14">
              <a:extLst>
                <a:ext uri="{FF2B5EF4-FFF2-40B4-BE49-F238E27FC236}">
                  <a16:creationId xmlns:a16="http://schemas.microsoft.com/office/drawing/2014/main" id="{B84EFA45-242D-4E02-AA6E-4C9D33638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" y="1595"/>
              <a:ext cx="8" cy="103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28" name="Line 15">
              <a:extLst>
                <a:ext uri="{FF2B5EF4-FFF2-40B4-BE49-F238E27FC236}">
                  <a16:creationId xmlns:a16="http://schemas.microsoft.com/office/drawing/2014/main" id="{4444D2EE-0E47-4000-BDA0-9B84F80D7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4" y="2631"/>
              <a:ext cx="167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29" name="Line 16">
              <a:extLst>
                <a:ext uri="{FF2B5EF4-FFF2-40B4-BE49-F238E27FC236}">
                  <a16:creationId xmlns:a16="http://schemas.microsoft.com/office/drawing/2014/main" id="{97CBB8A6-2D84-40E2-9AA5-73B74692E3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9" y="955"/>
              <a:ext cx="0" cy="16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30" name="Line 17">
              <a:extLst>
                <a:ext uri="{FF2B5EF4-FFF2-40B4-BE49-F238E27FC236}">
                  <a16:creationId xmlns:a16="http://schemas.microsoft.com/office/drawing/2014/main" id="{9A7EE2D1-78DF-4162-92BA-3DC6047A0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" y="950"/>
              <a:ext cx="3" cy="16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31" name="Text Box 18">
              <a:extLst>
                <a:ext uri="{FF2B5EF4-FFF2-40B4-BE49-F238E27FC236}">
                  <a16:creationId xmlns:a16="http://schemas.microsoft.com/office/drawing/2014/main" id="{FBAF50BA-5076-403E-AF75-0BDBF5897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61"/>
              <a:ext cx="77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（</a:t>
              </a:r>
              <a:r>
                <a:rPr lang="en-US" altLang="zh-CN" sz="24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t</a:t>
              </a:r>
              <a:r>
                <a:rPr lang="zh-CN" altLang="en-US" sz="24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）</a:t>
              </a:r>
            </a:p>
          </p:txBody>
        </p:sp>
        <p:sp>
          <p:nvSpPr>
            <p:cNvPr id="17432" name="Text Box 19">
              <a:extLst>
                <a:ext uri="{FF2B5EF4-FFF2-40B4-BE49-F238E27FC236}">
                  <a16:creationId xmlns:a16="http://schemas.microsoft.com/office/drawing/2014/main" id="{0DF60958-D5F8-4E1A-8400-0E4205F6C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1" y="2677"/>
              <a:ext cx="40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t</a:t>
              </a:r>
            </a:p>
          </p:txBody>
        </p:sp>
        <p:sp>
          <p:nvSpPr>
            <p:cNvPr id="17433" name="未知">
              <a:extLst>
                <a:ext uri="{FF2B5EF4-FFF2-40B4-BE49-F238E27FC236}">
                  <a16:creationId xmlns:a16="http://schemas.microsoft.com/office/drawing/2014/main" id="{736EFE25-4708-494C-9D3D-9118BE344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" y="2202"/>
              <a:ext cx="591" cy="411"/>
            </a:xfrm>
            <a:custGeom>
              <a:avLst/>
              <a:gdLst>
                <a:gd name="T0" fmla="*/ 0 w 589"/>
                <a:gd name="T1" fmla="*/ 423 h 408"/>
                <a:gd name="T2" fmla="*/ 277 w 589"/>
                <a:gd name="T3" fmla="*/ 96 h 408"/>
                <a:gd name="T4" fmla="*/ 599 w 589"/>
                <a:gd name="T5" fmla="*/ 0 h 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9" h="408">
                  <a:moveTo>
                    <a:pt x="0" y="408"/>
                  </a:moveTo>
                  <a:cubicBezTo>
                    <a:pt x="87" y="283"/>
                    <a:pt x="174" y="159"/>
                    <a:pt x="272" y="91"/>
                  </a:cubicBezTo>
                  <a:cubicBezTo>
                    <a:pt x="370" y="23"/>
                    <a:pt x="536" y="15"/>
                    <a:pt x="589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34" name="未知">
              <a:extLst>
                <a:ext uri="{FF2B5EF4-FFF2-40B4-BE49-F238E27FC236}">
                  <a16:creationId xmlns:a16="http://schemas.microsoft.com/office/drawing/2014/main" id="{5355644E-8DFB-4E9D-922C-18A8F6B3D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" y="2187"/>
              <a:ext cx="408" cy="431"/>
            </a:xfrm>
            <a:custGeom>
              <a:avLst/>
              <a:gdLst>
                <a:gd name="T0" fmla="*/ 0 w 318"/>
                <a:gd name="T1" fmla="*/ 0 h 431"/>
                <a:gd name="T2" fmla="*/ 634 w 318"/>
                <a:gd name="T3" fmla="*/ 363 h 431"/>
                <a:gd name="T4" fmla="*/ 1105 w 318"/>
                <a:gd name="T5" fmla="*/ 408 h 4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8" h="431">
                  <a:moveTo>
                    <a:pt x="0" y="0"/>
                  </a:moveTo>
                  <a:cubicBezTo>
                    <a:pt x="64" y="147"/>
                    <a:pt x="129" y="295"/>
                    <a:pt x="182" y="363"/>
                  </a:cubicBezTo>
                  <a:cubicBezTo>
                    <a:pt x="235" y="431"/>
                    <a:pt x="295" y="401"/>
                    <a:pt x="318" y="40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35" name="Text Box 22">
              <a:extLst>
                <a:ext uri="{FF2B5EF4-FFF2-40B4-BE49-F238E27FC236}">
                  <a16:creationId xmlns:a16="http://schemas.microsoft.com/office/drawing/2014/main" id="{EA9CC733-286C-49F3-854F-5135AE4E8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2677"/>
              <a:ext cx="1043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r>
                <a:rPr lang="en-US" altLang="zh-CN" sz="2400" b="1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             </a:t>
              </a:r>
              <a:r>
                <a:rPr lang="en-US" altLang="zh-CN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r>
                <a:rPr lang="en-US" altLang="zh-CN" sz="2400" b="1" baseline="-25000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endPara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17414" name="Text Box 23">
            <a:extLst>
              <a:ext uri="{FF2B5EF4-FFF2-40B4-BE49-F238E27FC236}">
                <a16:creationId xmlns:a16="http://schemas.microsoft.com/office/drawing/2014/main" id="{EEF30CD9-DFDB-4151-89DA-8B15B1644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800" y="5076825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(t)=</a:t>
            </a:r>
          </a:p>
        </p:txBody>
      </p:sp>
      <p:sp>
        <p:nvSpPr>
          <p:cNvPr id="17415" name="AutoShape 24">
            <a:extLst>
              <a:ext uri="{FF2B5EF4-FFF2-40B4-BE49-F238E27FC236}">
                <a16:creationId xmlns:a16="http://schemas.microsoft.com/office/drawing/2014/main" id="{6940F8AC-3D78-4047-9E56-9ACD495D85B4}"/>
              </a:ext>
            </a:extLst>
          </p:cNvPr>
          <p:cNvSpPr>
            <a:spLocks/>
          </p:cNvSpPr>
          <p:nvPr/>
        </p:nvSpPr>
        <p:spPr bwMode="auto">
          <a:xfrm>
            <a:off x="5105400" y="4733925"/>
            <a:ext cx="215900" cy="1222375"/>
          </a:xfrm>
          <a:prstGeom prst="leftBrace">
            <a:avLst>
              <a:gd name="adj1" fmla="val 47181"/>
              <a:gd name="adj2" fmla="val 50000"/>
            </a:avLst>
          </a:prstGeom>
          <a:noFill/>
          <a:ln w="38100">
            <a:solidFill>
              <a:srgbClr val="66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6" name="Text Box 25">
            <a:extLst>
              <a:ext uri="{FF2B5EF4-FFF2-40B4-BE49-F238E27FC236}">
                <a16:creationId xmlns:a16="http://schemas.microsoft.com/office/drawing/2014/main" id="{F9C9F400-0963-4D00-86D6-1CCF11C70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150" y="4465638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0   (t&lt;t</a:t>
            </a:r>
            <a:r>
              <a:rPr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graphicFrame>
        <p:nvGraphicFramePr>
          <p:cNvPr id="17417" name="Object 26">
            <a:extLst>
              <a:ext uri="{FF2B5EF4-FFF2-40B4-BE49-F238E27FC236}">
                <a16:creationId xmlns:a16="http://schemas.microsoft.com/office/drawing/2014/main" id="{4D105D76-2939-4102-B93A-0ABE555C61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1150" y="4964113"/>
          <a:ext cx="32004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" r:id="rId3" imgW="1854730" imgH="431810" progId="Equation.3">
                  <p:embed/>
                </p:oleObj>
              </mc:Choice>
              <mc:Fallback>
                <p:oleObj r:id="rId3" imgW="1854730" imgH="43181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4964113"/>
                        <a:ext cx="32004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Text Box 27">
            <a:extLst>
              <a:ext uri="{FF2B5EF4-FFF2-40B4-BE49-F238E27FC236}">
                <a16:creationId xmlns:a16="http://schemas.microsoft.com/office/drawing/2014/main" id="{CB1C9652-8932-4B59-97F5-6D0291745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150" y="5534025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0   (t→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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sp>
        <p:nvSpPr>
          <p:cNvPr id="17419" name="Text Box 28">
            <a:extLst>
              <a:ext uri="{FF2B5EF4-FFF2-40B4-BE49-F238E27FC236}">
                <a16:creationId xmlns:a16="http://schemas.microsoft.com/office/drawing/2014/main" id="{C57EE88A-3452-426B-B046-CC3C61F11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6096000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高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弹模量</a:t>
            </a:r>
          </a:p>
        </p:txBody>
      </p:sp>
      <p:grpSp>
        <p:nvGrpSpPr>
          <p:cNvPr id="17420" name="Group 29">
            <a:extLst>
              <a:ext uri="{FF2B5EF4-FFF2-40B4-BE49-F238E27FC236}">
                <a16:creationId xmlns:a16="http://schemas.microsoft.com/office/drawing/2014/main" id="{488BC3D0-68EC-41F9-AD83-6C24A096DB5A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684588"/>
            <a:ext cx="4392613" cy="735012"/>
            <a:chOff x="0" y="0"/>
            <a:chExt cx="3487" cy="618"/>
          </a:xfrm>
        </p:grpSpPr>
        <p:graphicFrame>
          <p:nvGraphicFramePr>
            <p:cNvPr id="17422" name="Object 30">
              <a:extLst>
                <a:ext uri="{FF2B5EF4-FFF2-40B4-BE49-F238E27FC236}">
                  <a16:creationId xmlns:a16="http://schemas.microsoft.com/office/drawing/2014/main" id="{1A270161-156B-411E-A078-19BCD75707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1170" cy="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1" r:id="rId5" imgW="1857143" imgH="980952" progId="Paint.Picture">
                    <p:embed/>
                  </p:oleObj>
                </mc:Choice>
                <mc:Fallback>
                  <p:oleObj r:id="rId5" imgW="1857143" imgH="980952" progId="Paint.Picture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170" cy="618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rgbClr val="00F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3" name="Object 31">
              <a:extLst>
                <a:ext uri="{FF2B5EF4-FFF2-40B4-BE49-F238E27FC236}">
                  <a16:creationId xmlns:a16="http://schemas.microsoft.com/office/drawing/2014/main" id="{BAD616EF-4C67-4F91-A06B-599FF68854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51" y="90"/>
            <a:ext cx="1536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2" r:id="rId7" imgW="2438095" imgH="638264" progId="Paint.Picture">
                    <p:embed/>
                  </p:oleObj>
                </mc:Choice>
                <mc:Fallback>
                  <p:oleObj r:id="rId7" imgW="2438095" imgH="638264" progId="Paint.Picture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1" y="90"/>
                          <a:ext cx="1536" cy="402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rgbClr val="00F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4" name="Line 32">
              <a:extLst>
                <a:ext uri="{FF2B5EF4-FFF2-40B4-BE49-F238E27FC236}">
                  <a16:creationId xmlns:a16="http://schemas.microsoft.com/office/drawing/2014/main" id="{46E69478-49CE-45AF-B2AF-7A8F9602A6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226"/>
              <a:ext cx="5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Line 33">
              <a:extLst>
                <a:ext uri="{FF2B5EF4-FFF2-40B4-BE49-F238E27FC236}">
                  <a16:creationId xmlns:a16="http://schemas.microsoft.com/office/drawing/2014/main" id="{EAFDA90C-CCF7-4764-A6F0-B6C65FB37D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71" y="362"/>
              <a:ext cx="58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21" name="Text Box 34">
            <a:extLst>
              <a:ext uri="{FF2B5EF4-FFF2-40B4-BE49-F238E27FC236}">
                <a16:creationId xmlns:a16="http://schemas.microsoft.com/office/drawing/2014/main" id="{C281FB5C-D75B-4A72-A311-B7F374326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371600"/>
            <a:ext cx="4953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材料受力，高分子链通过链段运动产生的形变，形变量比普弹形变大得多，但不是瞬间完成，形变与时间相关。当外力除去后，高弹形变可逐渐回复。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D6ECAE0-7720-4C9F-AEAB-A0E068CB5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19200"/>
            <a:ext cx="2819400" cy="51911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（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iii</a:t>
            </a:r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）粘性流动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7A930C8-01FF-470A-B4EA-52BC7CF2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2004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高分子的蠕变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80493E18-7074-4338-9D69-60C14C672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1676400"/>
            <a:ext cx="0" cy="4491038"/>
          </a:xfrm>
          <a:prstGeom prst="line">
            <a:avLst/>
          </a:prstGeom>
          <a:noFill/>
          <a:ln w="38100">
            <a:solidFill>
              <a:srgbClr val="66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95326393-F390-47A4-857C-5AE395EFB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770438"/>
            <a:ext cx="1081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(t)=</a:t>
            </a:r>
          </a:p>
        </p:txBody>
      </p:sp>
      <p:sp>
        <p:nvSpPr>
          <p:cNvPr id="18438" name="AutoShape 6">
            <a:extLst>
              <a:ext uri="{FF2B5EF4-FFF2-40B4-BE49-F238E27FC236}">
                <a16:creationId xmlns:a16="http://schemas.microsoft.com/office/drawing/2014/main" id="{5FCB7824-4D04-4677-848F-DBFA7C1C315A}"/>
              </a:ext>
            </a:extLst>
          </p:cNvPr>
          <p:cNvSpPr>
            <a:spLocks/>
          </p:cNvSpPr>
          <p:nvPr/>
        </p:nvSpPr>
        <p:spPr bwMode="auto">
          <a:xfrm>
            <a:off x="5091113" y="3963988"/>
            <a:ext cx="142875" cy="2132012"/>
          </a:xfrm>
          <a:prstGeom prst="leftBrace">
            <a:avLst>
              <a:gd name="adj1" fmla="val 124352"/>
              <a:gd name="adj2" fmla="val 50000"/>
            </a:avLst>
          </a:prstGeom>
          <a:noFill/>
          <a:ln w="38100">
            <a:solidFill>
              <a:srgbClr val="66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641A1729-84AD-48A1-ABD7-2F019376F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2088" y="3906838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0   (t&lt;t</a:t>
            </a:r>
            <a:r>
              <a:rPr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graphicFrame>
        <p:nvGraphicFramePr>
          <p:cNvPr id="18440" name="Object 8">
            <a:extLst>
              <a:ext uri="{FF2B5EF4-FFF2-40B4-BE49-F238E27FC236}">
                <a16:creationId xmlns:a16="http://schemas.microsoft.com/office/drawing/2014/main" id="{97207696-703C-48DA-B006-9415D626BC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2088" y="4435475"/>
          <a:ext cx="16589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3" r:id="rId3" imgW="956235" imgH="433493" progId="Equation.3">
                  <p:embed/>
                </p:oleObj>
              </mc:Choice>
              <mc:Fallback>
                <p:oleObj r:id="rId3" imgW="956235" imgH="43349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88" y="4435475"/>
                        <a:ext cx="165893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9">
            <a:extLst>
              <a:ext uri="{FF2B5EF4-FFF2-40B4-BE49-F238E27FC236}">
                <a16:creationId xmlns:a16="http://schemas.microsoft.com/office/drawing/2014/main" id="{83930105-4A2C-4F1C-9D93-53A49A4E75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2088" y="5187950"/>
          <a:ext cx="20478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4" r:id="rId5" imgW="1096196" imgH="433346" progId="Equation.3">
                  <p:embed/>
                </p:oleObj>
              </mc:Choice>
              <mc:Fallback>
                <p:oleObj r:id="rId5" imgW="1096196" imgH="43334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88" y="5187950"/>
                        <a:ext cx="204787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Text Box 10">
            <a:extLst>
              <a:ext uri="{FF2B5EF4-FFF2-40B4-BE49-F238E27FC236}">
                <a16:creationId xmlns:a16="http://schemas.microsoft.com/office/drawing/2014/main" id="{BA44E1C0-00A8-4666-BA02-6249FDB82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600" y="6019800"/>
            <a:ext cx="3960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</a:t>
            </a:r>
            <a:r>
              <a:rPr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-----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本体粘度</a:t>
            </a:r>
          </a:p>
        </p:txBody>
      </p:sp>
      <p:grpSp>
        <p:nvGrpSpPr>
          <p:cNvPr id="18443" name="Group 11">
            <a:extLst>
              <a:ext uri="{FF2B5EF4-FFF2-40B4-BE49-F238E27FC236}">
                <a16:creationId xmlns:a16="http://schemas.microsoft.com/office/drawing/2014/main" id="{7A9152FB-F84F-4EDE-A13B-43EB2E6E0F3F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2227263"/>
            <a:ext cx="3740150" cy="4021137"/>
            <a:chOff x="0" y="0"/>
            <a:chExt cx="2356" cy="2533"/>
          </a:xfrm>
        </p:grpSpPr>
        <p:sp>
          <p:nvSpPr>
            <p:cNvPr id="18449" name="Text Box 12">
              <a:extLst>
                <a:ext uri="{FF2B5EF4-FFF2-40B4-BE49-F238E27FC236}">
                  <a16:creationId xmlns:a16="http://schemas.microsoft.com/office/drawing/2014/main" id="{6AACFC55-6769-40EF-AB7B-0FE08F4585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8" y="215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t</a:t>
              </a:r>
            </a:p>
          </p:txBody>
        </p:sp>
        <p:sp>
          <p:nvSpPr>
            <p:cNvPr id="18450" name="Text Box 13">
              <a:extLst>
                <a:ext uri="{FF2B5EF4-FFF2-40B4-BE49-F238E27FC236}">
                  <a16:creationId xmlns:a16="http://schemas.microsoft.com/office/drawing/2014/main" id="{3F43FFA6-90EE-4CCE-90BB-F732266BA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" y="2245"/>
              <a:ext cx="10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4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18451" name="Group 14">
              <a:extLst>
                <a:ext uri="{FF2B5EF4-FFF2-40B4-BE49-F238E27FC236}">
                  <a16:creationId xmlns:a16="http://schemas.microsoft.com/office/drawing/2014/main" id="{9CA09B58-3EF6-4379-B2D5-857263B3B3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222" cy="1293"/>
              <a:chOff x="0" y="0"/>
              <a:chExt cx="2419" cy="1751"/>
            </a:xfrm>
          </p:grpSpPr>
          <p:sp>
            <p:nvSpPr>
              <p:cNvPr id="18460" name="Line 15">
                <a:extLst>
                  <a:ext uri="{FF2B5EF4-FFF2-40B4-BE49-F238E27FC236}">
                    <a16:creationId xmlns:a16="http://schemas.microsoft.com/office/drawing/2014/main" id="{3B077C4E-05EF-471B-9119-628A0F426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" y="0"/>
                <a:ext cx="0" cy="131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461" name="Line 16">
                <a:extLst>
                  <a:ext uri="{FF2B5EF4-FFF2-40B4-BE49-F238E27FC236}">
                    <a16:creationId xmlns:a16="http://schemas.microsoft.com/office/drawing/2014/main" id="{47E94259-9B5F-4104-B117-DDFBB32FA6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" y="1315"/>
                <a:ext cx="1678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462" name="Line 17">
                <a:extLst>
                  <a:ext uri="{FF2B5EF4-FFF2-40B4-BE49-F238E27FC236}">
                    <a16:creationId xmlns:a16="http://schemas.microsoft.com/office/drawing/2014/main" id="{53460A9A-2A4E-437C-BEE0-CDC57B26B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9" y="771"/>
                <a:ext cx="635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463" name="Line 18">
                <a:extLst>
                  <a:ext uri="{FF2B5EF4-FFF2-40B4-BE49-F238E27FC236}">
                    <a16:creationId xmlns:a16="http://schemas.microsoft.com/office/drawing/2014/main" id="{887BFBA9-C393-45EC-BB11-2E3B51D7D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9" y="769"/>
                <a:ext cx="0" cy="5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464" name="Line 19">
                <a:extLst>
                  <a:ext uri="{FF2B5EF4-FFF2-40B4-BE49-F238E27FC236}">
                    <a16:creationId xmlns:a16="http://schemas.microsoft.com/office/drawing/2014/main" id="{071B6D5B-2F86-4B5B-A57F-BA4A20436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4" y="771"/>
                <a:ext cx="0" cy="5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465" name="Text Box 20">
                <a:extLst>
                  <a:ext uri="{FF2B5EF4-FFF2-40B4-BE49-F238E27FC236}">
                    <a16:creationId xmlns:a16="http://schemas.microsoft.com/office/drawing/2014/main" id="{EE025FE2-BE94-4F9A-B689-883BBDD64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44"/>
                <a:ext cx="772" cy="3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400">
                    <a:solidFill>
                      <a:srgbClr val="000099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rPr>
                  <a:t>（</a:t>
                </a:r>
                <a:r>
                  <a:rPr lang="en-US" altLang="zh-CN" sz="2400">
                    <a:solidFill>
                      <a:srgbClr val="000099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rPr>
                  <a:t>t</a:t>
                </a:r>
                <a:r>
                  <a:rPr lang="zh-CN" altLang="en-US" sz="2400">
                    <a:solidFill>
                      <a:srgbClr val="000099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rPr>
                  <a:t>）</a:t>
                </a:r>
              </a:p>
            </p:txBody>
          </p:sp>
          <p:sp>
            <p:nvSpPr>
              <p:cNvPr id="18466" name="Text Box 21">
                <a:extLst>
                  <a:ext uri="{FF2B5EF4-FFF2-40B4-BE49-F238E27FC236}">
                    <a16:creationId xmlns:a16="http://schemas.microsoft.com/office/drawing/2014/main" id="{83AC9A79-C950-4C90-BF55-128A60FB6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1" y="1360"/>
                <a:ext cx="408" cy="3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b="1">
                    <a:solidFill>
                      <a:srgbClr val="000099"/>
                    </a:solidFill>
                    <a:latin typeface="楷体_GB2312" pitchFamily="49" charset="-122"/>
                    <a:ea typeface="楷体_GB2312" pitchFamily="49" charset="-122"/>
                  </a:rPr>
                  <a:t>t</a:t>
                </a:r>
              </a:p>
            </p:txBody>
          </p:sp>
        </p:grpSp>
        <p:sp>
          <p:nvSpPr>
            <p:cNvPr id="18452" name="Line 22">
              <a:extLst>
                <a:ext uri="{FF2B5EF4-FFF2-40B4-BE49-F238E27FC236}">
                  <a16:creationId xmlns:a16="http://schemas.microsoft.com/office/drawing/2014/main" id="{BB6DD482-8535-4750-A363-5FCDC2390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" y="1143"/>
              <a:ext cx="0" cy="99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3" name="Line 23">
              <a:extLst>
                <a:ext uri="{FF2B5EF4-FFF2-40B4-BE49-F238E27FC236}">
                  <a16:creationId xmlns:a16="http://schemas.microsoft.com/office/drawing/2014/main" id="{85A1F338-373D-45D1-8C32-BD08559F3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" y="2141"/>
              <a:ext cx="154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4" name="Line 24">
              <a:extLst>
                <a:ext uri="{FF2B5EF4-FFF2-40B4-BE49-F238E27FC236}">
                  <a16:creationId xmlns:a16="http://schemas.microsoft.com/office/drawing/2014/main" id="{7E18DE83-2FCA-4D00-858F-D74964FF4D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6" y="808"/>
              <a:ext cx="9" cy="13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5" name="Line 25">
              <a:extLst>
                <a:ext uri="{FF2B5EF4-FFF2-40B4-BE49-F238E27FC236}">
                  <a16:creationId xmlns:a16="http://schemas.microsoft.com/office/drawing/2014/main" id="{0EF849A8-A5C0-43A9-80FC-9D25B518D2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9" y="803"/>
              <a:ext cx="7" cy="13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6" name="Text Box 26">
              <a:extLst>
                <a:ext uri="{FF2B5EF4-FFF2-40B4-BE49-F238E27FC236}">
                  <a16:creationId xmlns:a16="http://schemas.microsoft.com/office/drawing/2014/main" id="{3FD68DA7-F877-4BE1-91DB-6D45D9E13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177"/>
              <a:ext cx="7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（</a:t>
              </a:r>
              <a:r>
                <a:rPr lang="en-US" altLang="zh-CN" sz="24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t</a:t>
              </a:r>
              <a:r>
                <a:rPr lang="zh-CN" altLang="en-US" sz="24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）</a:t>
              </a:r>
            </a:p>
          </p:txBody>
        </p:sp>
        <p:sp>
          <p:nvSpPr>
            <p:cNvPr id="18457" name="Line 27">
              <a:extLst>
                <a:ext uri="{FF2B5EF4-FFF2-40B4-BE49-F238E27FC236}">
                  <a16:creationId xmlns:a16="http://schemas.microsoft.com/office/drawing/2014/main" id="{08B0103C-AA19-4E60-B050-0869B880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3" y="1797"/>
              <a:ext cx="542" cy="31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8" name="Line 28">
              <a:extLst>
                <a:ext uri="{FF2B5EF4-FFF2-40B4-BE49-F238E27FC236}">
                  <a16:creationId xmlns:a16="http://schemas.microsoft.com/office/drawing/2014/main" id="{F6C39CD8-1249-4AEF-86F7-2BF23898A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5" y="1797"/>
              <a:ext cx="416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9" name="Text Box 29">
              <a:extLst>
                <a:ext uri="{FF2B5EF4-FFF2-40B4-BE49-F238E27FC236}">
                  <a16:creationId xmlns:a16="http://schemas.microsoft.com/office/drawing/2014/main" id="{8CF80569-72B7-4A82-936D-D2C84BB83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2142"/>
              <a:ext cx="9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t</a:t>
              </a:r>
              <a:r>
                <a:rPr lang="en-US" altLang="zh-CN" sz="2400" b="1" baseline="-250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1       </a:t>
              </a:r>
              <a:r>
                <a:rPr lang="en-US" altLang="zh-CN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t</a:t>
              </a:r>
              <a:r>
                <a:rPr lang="en-US" altLang="zh-CN" sz="2400" b="1" baseline="-250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8444" name="Text Box 30">
            <a:extLst>
              <a:ext uri="{FF2B5EF4-FFF2-40B4-BE49-F238E27FC236}">
                <a16:creationId xmlns:a16="http://schemas.microsoft.com/office/drawing/2014/main" id="{B8DEF6AF-7096-4B1F-9AE9-55BA3FF4C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1293813"/>
            <a:ext cx="482600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受力时发生分子链的相对位移，外力除去后粘性流动不能回复，是不可逆形变，称为粘性流动.</a:t>
            </a:r>
          </a:p>
        </p:txBody>
      </p:sp>
      <p:grpSp>
        <p:nvGrpSpPr>
          <p:cNvPr id="18445" name="Group 31">
            <a:extLst>
              <a:ext uri="{FF2B5EF4-FFF2-40B4-BE49-F238E27FC236}">
                <a16:creationId xmlns:a16="http://schemas.microsoft.com/office/drawing/2014/main" id="{BBB300D7-6785-4FA3-8974-3C0E855F2960}"/>
              </a:ext>
            </a:extLst>
          </p:cNvPr>
          <p:cNvGrpSpPr>
            <a:grpSpLocks/>
          </p:cNvGrpSpPr>
          <p:nvPr/>
        </p:nvGrpSpPr>
        <p:grpSpPr bwMode="auto">
          <a:xfrm>
            <a:off x="4225925" y="3048000"/>
            <a:ext cx="4632325" cy="565150"/>
            <a:chOff x="0" y="0"/>
            <a:chExt cx="4155" cy="624"/>
          </a:xfrm>
        </p:grpSpPr>
        <p:graphicFrame>
          <p:nvGraphicFramePr>
            <p:cNvPr id="18446" name="Object 32">
              <a:extLst>
                <a:ext uri="{FF2B5EF4-FFF2-40B4-BE49-F238E27FC236}">
                  <a16:creationId xmlns:a16="http://schemas.microsoft.com/office/drawing/2014/main" id="{97D0D1CB-38BA-4CD7-94ED-F5323BFC78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5"/>
            <a:ext cx="1361" cy="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05" r:id="rId7" imgW="2029108" imgH="923810" progId="Paint.Picture">
                    <p:embed/>
                  </p:oleObj>
                </mc:Choice>
                <mc:Fallback>
                  <p:oleObj r:id="rId7" imgW="2029108" imgH="923810" progId="Paint.Picture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5"/>
                          <a:ext cx="1361" cy="619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rgbClr val="00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7" name="Object 33">
              <a:extLst>
                <a:ext uri="{FF2B5EF4-FFF2-40B4-BE49-F238E27FC236}">
                  <a16:creationId xmlns:a16="http://schemas.microsoft.com/office/drawing/2014/main" id="{0C512765-CA37-4407-89FB-DE8701C1FF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13" y="0"/>
            <a:ext cx="1842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06" r:id="rId9" imgW="2924583" imgH="990738" progId="Paint.Picture">
                    <p:embed/>
                  </p:oleObj>
                </mc:Choice>
                <mc:Fallback>
                  <p:oleObj r:id="rId9" imgW="2924583" imgH="990738" progId="Paint.Picture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3" y="0"/>
                          <a:ext cx="1842" cy="624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rgbClr val="00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8" name="Line 34">
              <a:extLst>
                <a:ext uri="{FF2B5EF4-FFF2-40B4-BE49-F238E27FC236}">
                  <a16:creationId xmlns:a16="http://schemas.microsoft.com/office/drawing/2014/main" id="{C1DBD4F3-D873-4FF9-AFD9-55084EE03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306"/>
              <a:ext cx="72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 descr="画布">
            <a:extLst>
              <a:ext uri="{FF2B5EF4-FFF2-40B4-BE49-F238E27FC236}">
                <a16:creationId xmlns:a16="http://schemas.microsoft.com/office/drawing/2014/main" id="{823FC407-1A59-4975-A7CD-6F43C73DA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81100"/>
            <a:ext cx="5943600" cy="4572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当聚合物受力时，以上三种形变同时发生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DA3920F-800A-4B95-9509-4F066D8DE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5257800"/>
            <a:ext cx="8537575" cy="15525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FF00"/>
                </a:solidFill>
                <a:latin typeface="Times New Roman" panose="02020603050405020304" pitchFamily="18" charset="0"/>
              </a:rPr>
              <a:t> 加力瞬间，键长、键角立即产生形变，形变直线上升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FFFF"/>
                </a:solidFill>
                <a:latin typeface="Times New Roman" panose="02020603050405020304" pitchFamily="18" charset="0"/>
              </a:rPr>
              <a:t> 通过链段运动，构象变化，使形变增大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FF33CC"/>
                </a:solidFill>
                <a:latin typeface="Times New Roman" panose="02020603050405020304" pitchFamily="18" charset="0"/>
              </a:rPr>
              <a:t> 分子链之间发生质心位移</a:t>
            </a: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F063081B-A3C8-4D63-A61E-BF40A98D2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2004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高分子的蠕变</a:t>
            </a:r>
          </a:p>
        </p:txBody>
      </p:sp>
      <p:grpSp>
        <p:nvGrpSpPr>
          <p:cNvPr id="19461" name="Group 5">
            <a:extLst>
              <a:ext uri="{FF2B5EF4-FFF2-40B4-BE49-F238E27FC236}">
                <a16:creationId xmlns:a16="http://schemas.microsoft.com/office/drawing/2014/main" id="{12B30534-7ACB-4F8A-AB3E-80BDB37D70B0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828800"/>
            <a:ext cx="4572000" cy="3276600"/>
            <a:chOff x="0" y="0"/>
            <a:chExt cx="3312" cy="2064"/>
          </a:xfrm>
        </p:grpSpPr>
        <p:sp>
          <p:nvSpPr>
            <p:cNvPr id="19463" name="Rectangle 6">
              <a:extLst>
                <a:ext uri="{FF2B5EF4-FFF2-40B4-BE49-F238E27FC236}">
                  <a16:creationId xmlns:a16="http://schemas.microsoft.com/office/drawing/2014/main" id="{B249E6D0-C9F5-4C65-96FB-A468DB242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312" cy="2064"/>
            </a:xfrm>
            <a:prstGeom prst="rect">
              <a:avLst/>
            </a:prstGeom>
            <a:solidFill>
              <a:srgbClr val="FF33CC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pSp>
          <p:nvGrpSpPr>
            <p:cNvPr id="19464" name="Group 7">
              <a:extLst>
                <a:ext uri="{FF2B5EF4-FFF2-40B4-BE49-F238E27FC236}">
                  <a16:creationId xmlns:a16="http://schemas.microsoft.com/office/drawing/2014/main" id="{E6823F1E-C55F-45C2-9709-821D21CCD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96"/>
              <a:ext cx="2928" cy="1813"/>
              <a:chOff x="0" y="0"/>
              <a:chExt cx="2334" cy="1664"/>
            </a:xfrm>
          </p:grpSpPr>
          <p:sp>
            <p:nvSpPr>
              <p:cNvPr id="19465" name="Line 8">
                <a:extLst>
                  <a:ext uri="{FF2B5EF4-FFF2-40B4-BE49-F238E27FC236}">
                    <a16:creationId xmlns:a16="http://schemas.microsoft.com/office/drawing/2014/main" id="{9C715A83-FF5F-409F-AAF1-3262CB42F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7" y="326"/>
                <a:ext cx="318" cy="9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9466" name="Group 9">
                <a:extLst>
                  <a:ext uri="{FF2B5EF4-FFF2-40B4-BE49-F238E27FC236}">
                    <a16:creationId xmlns:a16="http://schemas.microsoft.com/office/drawing/2014/main" id="{A4A37F6F-E52C-4755-A2E6-95A9C1E4B1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334" cy="1664"/>
                <a:chOff x="0" y="0"/>
                <a:chExt cx="2334" cy="1664"/>
              </a:xfrm>
            </p:grpSpPr>
            <p:sp>
              <p:nvSpPr>
                <p:cNvPr id="19467" name="Line 10">
                  <a:extLst>
                    <a:ext uri="{FF2B5EF4-FFF2-40B4-BE49-F238E27FC236}">
                      <a16:creationId xmlns:a16="http://schemas.microsoft.com/office/drawing/2014/main" id="{D0C940A8-A09E-4094-8F7B-015B0D16F0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17" y="323"/>
                  <a:ext cx="0" cy="229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9468" name="Group 11">
                  <a:extLst>
                    <a:ext uri="{FF2B5EF4-FFF2-40B4-BE49-F238E27FC236}">
                      <a16:creationId xmlns:a16="http://schemas.microsoft.com/office/drawing/2014/main" id="{847F7783-785A-4078-8368-DEDF0AB64C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334" cy="1664"/>
                  <a:chOff x="0" y="0"/>
                  <a:chExt cx="2334" cy="1664"/>
                </a:xfrm>
              </p:grpSpPr>
              <p:sp>
                <p:nvSpPr>
                  <p:cNvPr id="19469" name="Line 12">
                    <a:extLst>
                      <a:ext uri="{FF2B5EF4-FFF2-40B4-BE49-F238E27FC236}">
                        <a16:creationId xmlns:a16="http://schemas.microsoft.com/office/drawing/2014/main" id="{83A44460-7836-4972-876D-05AB6B0437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2" y="1192"/>
                    <a:ext cx="0" cy="230"/>
                  </a:xfrm>
                  <a:prstGeom prst="line">
                    <a:avLst/>
                  </a:prstGeom>
                  <a:noFill/>
                  <a:ln w="38100">
                    <a:solidFill>
                      <a:srgbClr val="00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70" name="Arc 13">
                    <a:extLst>
                      <a:ext uri="{FF2B5EF4-FFF2-40B4-BE49-F238E27FC236}">
                        <a16:creationId xmlns:a16="http://schemas.microsoft.com/office/drawing/2014/main" id="{D6776935-3C1B-41BD-B1C7-027C19E213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568221">
                    <a:off x="1235" y="530"/>
                    <a:ext cx="687" cy="5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mpd="sng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9471" name="Group 14">
                    <a:extLst>
                      <a:ext uri="{FF2B5EF4-FFF2-40B4-BE49-F238E27FC236}">
                        <a16:creationId xmlns:a16="http://schemas.microsoft.com/office/drawing/2014/main" id="{3A90AC0A-2BF8-4E01-A97D-C8B12EEB85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0" y="307"/>
                    <a:ext cx="1324" cy="885"/>
                    <a:chOff x="0" y="0"/>
                    <a:chExt cx="1324" cy="885"/>
                  </a:xfrm>
                </p:grpSpPr>
                <p:sp>
                  <p:nvSpPr>
                    <p:cNvPr id="19496" name="Line 15">
                      <a:extLst>
                        <a:ext uri="{FF2B5EF4-FFF2-40B4-BE49-F238E27FC236}">
                          <a16:creationId xmlns:a16="http://schemas.microsoft.com/office/drawing/2014/main" id="{EF17E250-CBA5-4DA4-90FE-315C23B3B0E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0" y="0"/>
                      <a:ext cx="1324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9497" name="Group 16">
                      <a:extLst>
                        <a:ext uri="{FF2B5EF4-FFF2-40B4-BE49-F238E27FC236}">
                          <a16:creationId xmlns:a16="http://schemas.microsoft.com/office/drawing/2014/main" id="{26F9A8EB-736F-4B3C-963D-8EB958409C7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" y="13"/>
                      <a:ext cx="0" cy="872"/>
                      <a:chOff x="0" y="0"/>
                      <a:chExt cx="0" cy="872"/>
                    </a:xfrm>
                  </p:grpSpPr>
                  <p:sp>
                    <p:nvSpPr>
                      <p:cNvPr id="19499" name="Line 17">
                        <a:extLst>
                          <a:ext uri="{FF2B5EF4-FFF2-40B4-BE49-F238E27FC236}">
                            <a16:creationId xmlns:a16="http://schemas.microsoft.com/office/drawing/2014/main" id="{07B3E125-968C-4437-80ED-3DADCA626F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0" y="0"/>
                        <a:ext cx="0" cy="368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bg2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9500" name="Line 18">
                        <a:extLst>
                          <a:ext uri="{FF2B5EF4-FFF2-40B4-BE49-F238E27FC236}">
                            <a16:creationId xmlns:a16="http://schemas.microsoft.com/office/drawing/2014/main" id="{92CA59F3-A82C-42DC-A7C6-442D36B048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368"/>
                        <a:ext cx="0" cy="50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bg2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9498" name="Text Box 19">
                      <a:extLst>
                        <a:ext uri="{FF2B5EF4-FFF2-40B4-BE49-F238E27FC236}">
                          <a16:creationId xmlns:a16="http://schemas.microsoft.com/office/drawing/2014/main" id="{9F4F1CC4-D146-4679-A72B-D68A32BA446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3" y="335"/>
                      <a:ext cx="634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400" b="1"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2400" b="1" i="1">
                          <a:solidFill>
                            <a:srgbClr val="333399"/>
                          </a:solidFill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solidFill>
                            <a:srgbClr val="333399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US" altLang="zh-CN" sz="2400" b="1">
                        <a:solidFill>
                          <a:srgbClr val="333399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9472" name="Group 20">
                    <a:extLst>
                      <a:ext uri="{FF2B5EF4-FFF2-40B4-BE49-F238E27FC236}">
                        <a16:creationId xmlns:a16="http://schemas.microsoft.com/office/drawing/2014/main" id="{7E113EB6-54E7-4E2E-B2F3-5C2A4FEBD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334" cy="1664"/>
                    <a:chOff x="0" y="0"/>
                    <a:chExt cx="2334" cy="1664"/>
                  </a:xfrm>
                </p:grpSpPr>
                <p:grpSp>
                  <p:nvGrpSpPr>
                    <p:cNvPr id="19491" name="Group 21">
                      <a:extLst>
                        <a:ext uri="{FF2B5EF4-FFF2-40B4-BE49-F238E27FC236}">
                          <a16:creationId xmlns:a16="http://schemas.microsoft.com/office/drawing/2014/main" id="{2980FE74-59C7-402B-8DB7-DF15F6454FD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8" y="0"/>
                      <a:ext cx="2040" cy="1423"/>
                      <a:chOff x="0" y="0"/>
                      <a:chExt cx="2040" cy="1423"/>
                    </a:xfrm>
                  </p:grpSpPr>
                  <p:sp>
                    <p:nvSpPr>
                      <p:cNvPr id="19494" name="Line 22">
                        <a:extLst>
                          <a:ext uri="{FF2B5EF4-FFF2-40B4-BE49-F238E27FC236}">
                            <a16:creationId xmlns:a16="http://schemas.microsoft.com/office/drawing/2014/main" id="{8058EFD1-D6ED-4F2D-8961-FBE30221121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0" y="0"/>
                        <a:ext cx="0" cy="142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9495" name="Line 23">
                        <a:extLst>
                          <a:ext uri="{FF2B5EF4-FFF2-40B4-BE49-F238E27FC236}">
                            <a16:creationId xmlns:a16="http://schemas.microsoft.com/office/drawing/2014/main" id="{B2F3323A-7BBA-43F4-8513-88CD6DE69FF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1422"/>
                        <a:ext cx="2040" cy="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9492" name="Text Box 24">
                      <a:extLst>
                        <a:ext uri="{FF2B5EF4-FFF2-40B4-BE49-F238E27FC236}">
                          <a16:creationId xmlns:a16="http://schemas.microsoft.com/office/drawing/2014/main" id="{92FA7262-52BE-4F33-B3F1-1900A906405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7" y="1400"/>
                      <a:ext cx="247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latin typeface="Times New Roman" panose="02020603050405020304" pitchFamily="18" charset="0"/>
                        </a:rPr>
                        <a:t>t</a:t>
                      </a:r>
                      <a:endParaRPr lang="en-US" altLang="zh-CN" sz="2400" b="1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493" name="Text Box 25">
                      <a:extLst>
                        <a:ext uri="{FF2B5EF4-FFF2-40B4-BE49-F238E27FC236}">
                          <a16:creationId xmlns:a16="http://schemas.microsoft.com/office/drawing/2014/main" id="{3DE59F0F-6733-44AB-BC7E-C969D91F808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39"/>
                      <a:ext cx="264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latin typeface="Symbol" panose="05050102010706020507" pitchFamily="18" charset="2"/>
                        </a:rPr>
                        <a:t>e</a:t>
                      </a:r>
                      <a:endParaRPr lang="en-US" altLang="zh-CN" sz="2400" b="1" i="1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9473" name="Group 26">
                    <a:extLst>
                      <a:ext uri="{FF2B5EF4-FFF2-40B4-BE49-F238E27FC236}">
                        <a16:creationId xmlns:a16="http://schemas.microsoft.com/office/drawing/2014/main" id="{28C463D7-6DCC-4568-8DAF-139B2F1058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97" y="1065"/>
                    <a:ext cx="590" cy="358"/>
                    <a:chOff x="0" y="0"/>
                    <a:chExt cx="590" cy="358"/>
                  </a:xfrm>
                </p:grpSpPr>
                <p:sp>
                  <p:nvSpPr>
                    <p:cNvPr id="19488" name="Line 27">
                      <a:extLst>
                        <a:ext uri="{FF2B5EF4-FFF2-40B4-BE49-F238E27FC236}">
                          <a16:creationId xmlns:a16="http://schemas.microsoft.com/office/drawing/2014/main" id="{C53B3BDD-04F2-4B3D-96FB-4B022CCE470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63"/>
                      <a:ext cx="590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89" name="Line 28">
                      <a:extLst>
                        <a:ext uri="{FF2B5EF4-FFF2-40B4-BE49-F238E27FC236}">
                          <a16:creationId xmlns:a16="http://schemas.microsoft.com/office/drawing/2014/main" id="{77B86C37-E4E3-40E2-B1F2-8D2E28584E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" y="63"/>
                      <a:ext cx="0" cy="295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folHlink"/>
                      </a:solidFill>
                      <a:round/>
                      <a:headEnd type="stealth" w="lg" len="lg"/>
                      <a:tailEnd type="stealth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90" name="Rectangle 29">
                      <a:extLst>
                        <a:ext uri="{FF2B5EF4-FFF2-40B4-BE49-F238E27FC236}">
                          <a16:creationId xmlns:a16="http://schemas.microsoft.com/office/drawing/2014/main" id="{28FF315D-485C-40B4-8D3A-90A5261221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" y="0"/>
                      <a:ext cx="266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800" b="1" i="1">
                          <a:solidFill>
                            <a:srgbClr val="333399"/>
                          </a:solidFill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800" b="1" baseline="-25000">
                          <a:solidFill>
                            <a:srgbClr val="333399"/>
                          </a:solidFill>
                          <a:latin typeface="Symbol" panose="05050102010706020507" pitchFamily="18" charset="2"/>
                        </a:rPr>
                        <a:t>3</a:t>
                      </a:r>
                    </a:p>
                  </p:txBody>
                </p:sp>
              </p:grpSp>
              <p:sp>
                <p:nvSpPr>
                  <p:cNvPr id="19474" name="Line 30">
                    <a:extLst>
                      <a:ext uri="{FF2B5EF4-FFF2-40B4-BE49-F238E27FC236}">
                        <a16:creationId xmlns:a16="http://schemas.microsoft.com/office/drawing/2014/main" id="{C55C8010-A334-4D86-8667-23D34D4374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" y="311"/>
                    <a:ext cx="817" cy="254"/>
                  </a:xfrm>
                  <a:prstGeom prst="line">
                    <a:avLst/>
                  </a:prstGeom>
                  <a:noFill/>
                  <a:ln w="38100" cap="rnd">
                    <a:solidFill>
                      <a:schemeClr val="folHlink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9475" name="Group 31">
                    <a:extLst>
                      <a:ext uri="{FF2B5EF4-FFF2-40B4-BE49-F238E27FC236}">
                        <a16:creationId xmlns:a16="http://schemas.microsoft.com/office/drawing/2014/main" id="{FDF6B0E2-A312-4251-AAD1-CFCA9E97309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2" y="1121"/>
                    <a:ext cx="740" cy="297"/>
                    <a:chOff x="0" y="0"/>
                    <a:chExt cx="740" cy="297"/>
                  </a:xfrm>
                </p:grpSpPr>
                <p:sp>
                  <p:nvSpPr>
                    <p:cNvPr id="19485" name="Line 32">
                      <a:extLst>
                        <a:ext uri="{FF2B5EF4-FFF2-40B4-BE49-F238E27FC236}">
                          <a16:creationId xmlns:a16="http://schemas.microsoft.com/office/drawing/2014/main" id="{54342EC5-140D-473C-B759-6496598B288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71"/>
                      <a:ext cx="740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86" name="Text Box 33">
                      <a:extLst>
                        <a:ext uri="{FF2B5EF4-FFF2-40B4-BE49-F238E27FC236}">
                          <a16:creationId xmlns:a16="http://schemas.microsoft.com/office/drawing/2014/main" id="{92737D3A-A6DE-41F5-AD41-33476CE4D18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2" y="0"/>
                      <a:ext cx="316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solidFill>
                            <a:srgbClr val="66FF33"/>
                          </a:solidFill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US" altLang="zh-CN" sz="2400" b="1">
                        <a:solidFill>
                          <a:srgbClr val="66FF33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487" name="Line 34">
                      <a:extLst>
                        <a:ext uri="{FF2B5EF4-FFF2-40B4-BE49-F238E27FC236}">
                          <a16:creationId xmlns:a16="http://schemas.microsoft.com/office/drawing/2014/main" id="{0E63B6D1-455B-4808-BE2B-944F297DADD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7" y="70"/>
                      <a:ext cx="0" cy="22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 type="triangle" w="med" len="med"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9476" name="未知">
                    <a:extLst>
                      <a:ext uri="{FF2B5EF4-FFF2-40B4-BE49-F238E27FC236}">
                        <a16:creationId xmlns:a16="http://schemas.microsoft.com/office/drawing/2014/main" id="{488EEA1F-0B9D-4619-B11E-7AFBF60C88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7" y="403"/>
                    <a:ext cx="589" cy="788"/>
                  </a:xfrm>
                  <a:custGeom>
                    <a:avLst/>
                    <a:gdLst>
                      <a:gd name="T0" fmla="*/ 0 w 589"/>
                      <a:gd name="T1" fmla="*/ 788 h 788"/>
                      <a:gd name="T2" fmla="*/ 104 w 589"/>
                      <a:gd name="T3" fmla="*/ 365 h 788"/>
                      <a:gd name="T4" fmla="*/ 333 w 589"/>
                      <a:gd name="T5" fmla="*/ 119 h 788"/>
                      <a:gd name="T6" fmla="*/ 589 w 589"/>
                      <a:gd name="T7" fmla="*/ 0 h 78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89" h="788">
                        <a:moveTo>
                          <a:pt x="0" y="788"/>
                        </a:moveTo>
                        <a:cubicBezTo>
                          <a:pt x="17" y="718"/>
                          <a:pt x="49" y="476"/>
                          <a:pt x="104" y="365"/>
                        </a:cubicBezTo>
                        <a:cubicBezTo>
                          <a:pt x="159" y="254"/>
                          <a:pt x="252" y="180"/>
                          <a:pt x="333" y="119"/>
                        </a:cubicBezTo>
                        <a:cubicBezTo>
                          <a:pt x="414" y="58"/>
                          <a:pt x="536" y="25"/>
                          <a:pt x="589" y="0"/>
                        </a:cubicBezTo>
                      </a:path>
                    </a:pathLst>
                  </a:custGeom>
                  <a:noFill/>
                  <a:ln w="381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9477" name="Group 36">
                    <a:extLst>
                      <a:ext uri="{FF2B5EF4-FFF2-40B4-BE49-F238E27FC236}">
                        <a16:creationId xmlns:a16="http://schemas.microsoft.com/office/drawing/2014/main" id="{A1513305-79A2-4FB6-86F5-9E82475AC79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633" y="583"/>
                    <a:ext cx="255" cy="545"/>
                    <a:chOff x="0" y="0"/>
                    <a:chExt cx="255" cy="545"/>
                  </a:xfrm>
                </p:grpSpPr>
                <p:sp>
                  <p:nvSpPr>
                    <p:cNvPr id="19483" name="Line 37">
                      <a:extLst>
                        <a:ext uri="{FF2B5EF4-FFF2-40B4-BE49-F238E27FC236}">
                          <a16:creationId xmlns:a16="http://schemas.microsoft.com/office/drawing/2014/main" id="{01285A4B-FE91-406C-9FBB-89E1A421618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0"/>
                      <a:ext cx="0" cy="54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bg2"/>
                      </a:solidFill>
                      <a:round/>
                      <a:headEnd type="triangle" w="med" len="med"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84" name="Text Box 38">
                      <a:extLst>
                        <a:ext uri="{FF2B5EF4-FFF2-40B4-BE49-F238E27FC236}">
                          <a16:creationId xmlns:a16="http://schemas.microsoft.com/office/drawing/2014/main" id="{23B208AD-2F7A-4A5F-AB4B-46D08CB8BF3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91"/>
                      <a:ext cx="255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800" b="1" i="1"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latin typeface="Times New Roman" panose="02020603050405020304" pitchFamily="18" charset="0"/>
                        </a:rPr>
                        <a:t>2</a:t>
                      </a:r>
                    </a:p>
                  </p:txBody>
                </p:sp>
              </p:grpSp>
              <p:grpSp>
                <p:nvGrpSpPr>
                  <p:cNvPr id="19478" name="Group 39">
                    <a:extLst>
                      <a:ext uri="{FF2B5EF4-FFF2-40B4-BE49-F238E27FC236}">
                        <a16:creationId xmlns:a16="http://schemas.microsoft.com/office/drawing/2014/main" id="{DE4E3E95-206E-4B0C-84EA-0BD26EF88B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179" y="239"/>
                    <a:ext cx="772" cy="344"/>
                    <a:chOff x="0" y="0"/>
                    <a:chExt cx="772" cy="344"/>
                  </a:xfrm>
                </p:grpSpPr>
                <p:sp>
                  <p:nvSpPr>
                    <p:cNvPr id="19479" name="Line 40">
                      <a:extLst>
                        <a:ext uri="{FF2B5EF4-FFF2-40B4-BE49-F238E27FC236}">
                          <a16:creationId xmlns:a16="http://schemas.microsoft.com/office/drawing/2014/main" id="{FA2A5F78-2ECE-4A1F-A80C-6B892C8029E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344"/>
                      <a:ext cx="772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9480" name="Group 41">
                      <a:extLst>
                        <a:ext uri="{FF2B5EF4-FFF2-40B4-BE49-F238E27FC236}">
                          <a16:creationId xmlns:a16="http://schemas.microsoft.com/office/drawing/2014/main" id="{B346BED6-0034-4B79-A518-F9C774E542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3" y="0"/>
                      <a:ext cx="291" cy="344"/>
                      <a:chOff x="0" y="0"/>
                      <a:chExt cx="291" cy="344"/>
                    </a:xfrm>
                  </p:grpSpPr>
                  <p:sp>
                    <p:nvSpPr>
                      <p:cNvPr id="19481" name="Line 42">
                        <a:extLst>
                          <a:ext uri="{FF2B5EF4-FFF2-40B4-BE49-F238E27FC236}">
                            <a16:creationId xmlns:a16="http://schemas.microsoft.com/office/drawing/2014/main" id="{B8A5571F-D9BD-44E8-9CCE-D35F8ECCF8A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72"/>
                        <a:ext cx="0" cy="27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FF00"/>
                        </a:solidFill>
                        <a:round/>
                        <a:headEnd type="triangle" w="med" len="med"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9482" name="Text Box 43">
                        <a:extLst>
                          <a:ext uri="{FF2B5EF4-FFF2-40B4-BE49-F238E27FC236}">
                            <a16:creationId xmlns:a16="http://schemas.microsoft.com/office/drawing/2014/main" id="{4A83F5DF-EA27-42BB-B03E-F1B2959EC6E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6" y="0"/>
                        <a:ext cx="255" cy="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en-US" altLang="zh-CN" sz="2800" b="1" i="1">
                            <a:solidFill>
                              <a:srgbClr val="00FF00"/>
                            </a:solidFill>
                            <a:latin typeface="Symbol" panose="05050102010706020507" pitchFamily="18" charset="2"/>
                          </a:rPr>
                          <a:t>e</a:t>
                        </a:r>
                        <a:r>
                          <a:rPr lang="en-US" altLang="zh-CN" sz="2400" b="1" baseline="-25000">
                            <a:solidFill>
                              <a:srgbClr val="00FF00"/>
                            </a:solidFill>
                            <a:latin typeface="Times New Roman" panose="02020603050405020304" pitchFamily="18" charset="0"/>
                          </a:rPr>
                          <a:t>1</a:t>
                        </a:r>
                      </a:p>
                    </p:txBody>
                  </p:sp>
                </p:grpSp>
              </p:grpSp>
            </p:grpSp>
          </p:grpSp>
        </p:grpSp>
      </p:grpSp>
      <p:graphicFrame>
        <p:nvGraphicFramePr>
          <p:cNvPr id="19462" name="Object 44">
            <a:extLst>
              <a:ext uri="{FF2B5EF4-FFF2-40B4-BE49-F238E27FC236}">
                <a16:creationId xmlns:a16="http://schemas.microsoft.com/office/drawing/2014/main" id="{5A4B0520-A958-4112-BD34-17021262F1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2286000"/>
          <a:ext cx="27432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" r:id="rId4" imgW="1299373" imgH="662326" progId="Equation.3">
                  <p:embed/>
                </p:oleObj>
              </mc:Choice>
              <mc:Fallback>
                <p:oleObj r:id="rId4" imgW="1299373" imgH="662326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286000"/>
                        <a:ext cx="2743200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BCC24298-EFDA-4F01-AAC9-8681ABB9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41910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高分子的蠕变回复</a:t>
            </a:r>
          </a:p>
        </p:txBody>
      </p:sp>
      <p:grpSp>
        <p:nvGrpSpPr>
          <p:cNvPr id="20483" name="Group 3">
            <a:extLst>
              <a:ext uri="{FF2B5EF4-FFF2-40B4-BE49-F238E27FC236}">
                <a16:creationId xmlns:a16="http://schemas.microsoft.com/office/drawing/2014/main" id="{57801398-107A-41F7-B36B-D754B0CFB958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752600"/>
            <a:ext cx="4572000" cy="3276600"/>
            <a:chOff x="0" y="0"/>
            <a:chExt cx="3312" cy="2064"/>
          </a:xfrm>
        </p:grpSpPr>
        <p:sp>
          <p:nvSpPr>
            <p:cNvPr id="20486" name="Rectangle 4">
              <a:extLst>
                <a:ext uri="{FF2B5EF4-FFF2-40B4-BE49-F238E27FC236}">
                  <a16:creationId xmlns:a16="http://schemas.microsoft.com/office/drawing/2014/main" id="{C920C307-B9C4-4704-8DD1-3F6FE6303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312" cy="2064"/>
            </a:xfrm>
            <a:prstGeom prst="rect">
              <a:avLst/>
            </a:prstGeom>
            <a:solidFill>
              <a:srgbClr val="FF33CC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pSp>
          <p:nvGrpSpPr>
            <p:cNvPr id="20487" name="Group 5">
              <a:extLst>
                <a:ext uri="{FF2B5EF4-FFF2-40B4-BE49-F238E27FC236}">
                  <a16:creationId xmlns:a16="http://schemas.microsoft.com/office/drawing/2014/main" id="{AC5306B6-4D92-4A85-8738-73E5867CB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96"/>
              <a:ext cx="2928" cy="1813"/>
              <a:chOff x="0" y="0"/>
              <a:chExt cx="2334" cy="1664"/>
            </a:xfrm>
          </p:grpSpPr>
          <p:sp>
            <p:nvSpPr>
              <p:cNvPr id="20488" name="Line 6">
                <a:extLst>
                  <a:ext uri="{FF2B5EF4-FFF2-40B4-BE49-F238E27FC236}">
                    <a16:creationId xmlns:a16="http://schemas.microsoft.com/office/drawing/2014/main" id="{056A8C00-F7B7-40D1-B731-42E4F29E5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7" y="326"/>
                <a:ext cx="318" cy="9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489" name="Group 7">
                <a:extLst>
                  <a:ext uri="{FF2B5EF4-FFF2-40B4-BE49-F238E27FC236}">
                    <a16:creationId xmlns:a16="http://schemas.microsoft.com/office/drawing/2014/main" id="{E4812420-C12B-4678-8C01-11B72E6C08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334" cy="1664"/>
                <a:chOff x="0" y="0"/>
                <a:chExt cx="2334" cy="1664"/>
              </a:xfrm>
            </p:grpSpPr>
            <p:sp>
              <p:nvSpPr>
                <p:cNvPr id="20490" name="Line 8">
                  <a:extLst>
                    <a:ext uri="{FF2B5EF4-FFF2-40B4-BE49-F238E27FC236}">
                      <a16:creationId xmlns:a16="http://schemas.microsoft.com/office/drawing/2014/main" id="{61A8C143-8CC6-436B-B50A-F6017AD249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17" y="323"/>
                  <a:ext cx="0" cy="229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0491" name="Group 9">
                  <a:extLst>
                    <a:ext uri="{FF2B5EF4-FFF2-40B4-BE49-F238E27FC236}">
                      <a16:creationId xmlns:a16="http://schemas.microsoft.com/office/drawing/2014/main" id="{4085B02B-DE39-4EB1-978F-30B678FD47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334" cy="1664"/>
                  <a:chOff x="0" y="0"/>
                  <a:chExt cx="2334" cy="1664"/>
                </a:xfrm>
              </p:grpSpPr>
              <p:sp>
                <p:nvSpPr>
                  <p:cNvPr id="20492" name="Line 10">
                    <a:extLst>
                      <a:ext uri="{FF2B5EF4-FFF2-40B4-BE49-F238E27FC236}">
                        <a16:creationId xmlns:a16="http://schemas.microsoft.com/office/drawing/2014/main" id="{2CBC9E98-4298-4C57-9815-0AA58E1FC7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2" y="1192"/>
                    <a:ext cx="0" cy="230"/>
                  </a:xfrm>
                  <a:prstGeom prst="line">
                    <a:avLst/>
                  </a:prstGeom>
                  <a:noFill/>
                  <a:ln w="38100">
                    <a:solidFill>
                      <a:srgbClr val="00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93" name="Arc 11">
                    <a:extLst>
                      <a:ext uri="{FF2B5EF4-FFF2-40B4-BE49-F238E27FC236}">
                        <a16:creationId xmlns:a16="http://schemas.microsoft.com/office/drawing/2014/main" id="{AEB5541B-2768-409C-8AE6-DF80154F91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568221">
                    <a:off x="1235" y="530"/>
                    <a:ext cx="687" cy="5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mpd="sng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0494" name="Group 12">
                    <a:extLst>
                      <a:ext uri="{FF2B5EF4-FFF2-40B4-BE49-F238E27FC236}">
                        <a16:creationId xmlns:a16="http://schemas.microsoft.com/office/drawing/2014/main" id="{366F32FE-181C-4D42-AD03-D61BB17A07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0" y="307"/>
                    <a:ext cx="1324" cy="885"/>
                    <a:chOff x="0" y="0"/>
                    <a:chExt cx="1324" cy="885"/>
                  </a:xfrm>
                </p:grpSpPr>
                <p:sp>
                  <p:nvSpPr>
                    <p:cNvPr id="20519" name="Line 13">
                      <a:extLst>
                        <a:ext uri="{FF2B5EF4-FFF2-40B4-BE49-F238E27FC236}">
                          <a16:creationId xmlns:a16="http://schemas.microsoft.com/office/drawing/2014/main" id="{3E21153E-8CEE-4D6C-BC91-57D7E4E403A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0" y="0"/>
                      <a:ext cx="1324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0520" name="Group 14">
                      <a:extLst>
                        <a:ext uri="{FF2B5EF4-FFF2-40B4-BE49-F238E27FC236}">
                          <a16:creationId xmlns:a16="http://schemas.microsoft.com/office/drawing/2014/main" id="{E86DA984-032E-4987-91C0-88358CA1AC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" y="13"/>
                      <a:ext cx="0" cy="872"/>
                      <a:chOff x="0" y="0"/>
                      <a:chExt cx="0" cy="872"/>
                    </a:xfrm>
                  </p:grpSpPr>
                  <p:sp>
                    <p:nvSpPr>
                      <p:cNvPr id="20522" name="Line 15">
                        <a:extLst>
                          <a:ext uri="{FF2B5EF4-FFF2-40B4-BE49-F238E27FC236}">
                            <a16:creationId xmlns:a16="http://schemas.microsoft.com/office/drawing/2014/main" id="{B4DB7D3C-867C-4C4F-ADE4-E0FBEE53A3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0" y="0"/>
                        <a:ext cx="0" cy="368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bg2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0523" name="Line 16">
                        <a:extLst>
                          <a:ext uri="{FF2B5EF4-FFF2-40B4-BE49-F238E27FC236}">
                            <a16:creationId xmlns:a16="http://schemas.microsoft.com/office/drawing/2014/main" id="{F8FA4FA2-BF1D-4B77-A473-9787F57748F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368"/>
                        <a:ext cx="0" cy="50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bg2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20521" name="Text Box 17">
                      <a:extLst>
                        <a:ext uri="{FF2B5EF4-FFF2-40B4-BE49-F238E27FC236}">
                          <a16:creationId xmlns:a16="http://schemas.microsoft.com/office/drawing/2014/main" id="{CE5425C9-3406-4EF0-A83D-F0E2150EDDB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3" y="335"/>
                      <a:ext cx="634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400" b="1"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2400" b="1" i="1">
                          <a:solidFill>
                            <a:srgbClr val="333399"/>
                          </a:solidFill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solidFill>
                            <a:srgbClr val="333399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US" altLang="zh-CN" sz="2400" b="1">
                        <a:solidFill>
                          <a:srgbClr val="333399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0495" name="Group 18">
                    <a:extLst>
                      <a:ext uri="{FF2B5EF4-FFF2-40B4-BE49-F238E27FC236}">
                        <a16:creationId xmlns:a16="http://schemas.microsoft.com/office/drawing/2014/main" id="{1D0F7516-4416-44AB-85DB-5008DBA570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334" cy="1664"/>
                    <a:chOff x="0" y="0"/>
                    <a:chExt cx="2334" cy="1664"/>
                  </a:xfrm>
                </p:grpSpPr>
                <p:grpSp>
                  <p:nvGrpSpPr>
                    <p:cNvPr id="20514" name="Group 19">
                      <a:extLst>
                        <a:ext uri="{FF2B5EF4-FFF2-40B4-BE49-F238E27FC236}">
                          <a16:creationId xmlns:a16="http://schemas.microsoft.com/office/drawing/2014/main" id="{F7AC4DAA-AECB-4063-A368-FBB2E36E96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8" y="0"/>
                      <a:ext cx="2040" cy="1423"/>
                      <a:chOff x="0" y="0"/>
                      <a:chExt cx="2040" cy="1423"/>
                    </a:xfrm>
                  </p:grpSpPr>
                  <p:sp>
                    <p:nvSpPr>
                      <p:cNvPr id="20517" name="Line 20">
                        <a:extLst>
                          <a:ext uri="{FF2B5EF4-FFF2-40B4-BE49-F238E27FC236}">
                            <a16:creationId xmlns:a16="http://schemas.microsoft.com/office/drawing/2014/main" id="{90C7574D-A5AC-457B-8652-789A53D6B7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0" y="0"/>
                        <a:ext cx="0" cy="142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0518" name="Line 21">
                        <a:extLst>
                          <a:ext uri="{FF2B5EF4-FFF2-40B4-BE49-F238E27FC236}">
                            <a16:creationId xmlns:a16="http://schemas.microsoft.com/office/drawing/2014/main" id="{99E5328E-BD75-4054-9343-5ED8D2E2737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1422"/>
                        <a:ext cx="2040" cy="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20515" name="Text Box 22">
                      <a:extLst>
                        <a:ext uri="{FF2B5EF4-FFF2-40B4-BE49-F238E27FC236}">
                          <a16:creationId xmlns:a16="http://schemas.microsoft.com/office/drawing/2014/main" id="{0488BB01-EF5D-41D9-9935-82B4FB34D3E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7" y="1400"/>
                      <a:ext cx="247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latin typeface="Times New Roman" panose="02020603050405020304" pitchFamily="18" charset="0"/>
                        </a:rPr>
                        <a:t>t</a:t>
                      </a:r>
                      <a:endParaRPr lang="en-US" altLang="zh-CN" sz="2400" b="1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516" name="Text Box 23">
                      <a:extLst>
                        <a:ext uri="{FF2B5EF4-FFF2-40B4-BE49-F238E27FC236}">
                          <a16:creationId xmlns:a16="http://schemas.microsoft.com/office/drawing/2014/main" id="{6926D155-27F5-4AA9-B026-23C6375740C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39"/>
                      <a:ext cx="264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latin typeface="Symbol" panose="05050102010706020507" pitchFamily="18" charset="2"/>
                        </a:rPr>
                        <a:t>e</a:t>
                      </a:r>
                      <a:endParaRPr lang="en-US" altLang="zh-CN" sz="2400" b="1" i="1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0496" name="Group 24">
                    <a:extLst>
                      <a:ext uri="{FF2B5EF4-FFF2-40B4-BE49-F238E27FC236}">
                        <a16:creationId xmlns:a16="http://schemas.microsoft.com/office/drawing/2014/main" id="{CD802400-A490-4261-B5F2-37827956FE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97" y="1065"/>
                    <a:ext cx="590" cy="358"/>
                    <a:chOff x="0" y="0"/>
                    <a:chExt cx="590" cy="358"/>
                  </a:xfrm>
                </p:grpSpPr>
                <p:sp>
                  <p:nvSpPr>
                    <p:cNvPr id="20511" name="Line 25">
                      <a:extLst>
                        <a:ext uri="{FF2B5EF4-FFF2-40B4-BE49-F238E27FC236}">
                          <a16:creationId xmlns:a16="http://schemas.microsoft.com/office/drawing/2014/main" id="{B1418962-BCAA-4A23-9DEC-95A43589B04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63"/>
                      <a:ext cx="590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512" name="Line 26">
                      <a:extLst>
                        <a:ext uri="{FF2B5EF4-FFF2-40B4-BE49-F238E27FC236}">
                          <a16:creationId xmlns:a16="http://schemas.microsoft.com/office/drawing/2014/main" id="{7BBA99A1-278E-48DC-9CD8-58A49327300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" y="63"/>
                      <a:ext cx="0" cy="295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folHlink"/>
                      </a:solidFill>
                      <a:round/>
                      <a:headEnd type="stealth" w="lg" len="lg"/>
                      <a:tailEnd type="stealth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513" name="Rectangle 27">
                      <a:extLst>
                        <a:ext uri="{FF2B5EF4-FFF2-40B4-BE49-F238E27FC236}">
                          <a16:creationId xmlns:a16="http://schemas.microsoft.com/office/drawing/2014/main" id="{72B23854-3323-42D6-B922-E2A56D4627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" y="0"/>
                      <a:ext cx="266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800" b="1" i="1">
                          <a:solidFill>
                            <a:srgbClr val="333399"/>
                          </a:solidFill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800" b="1" baseline="-25000">
                          <a:solidFill>
                            <a:srgbClr val="333399"/>
                          </a:solidFill>
                          <a:latin typeface="Symbol" panose="05050102010706020507" pitchFamily="18" charset="2"/>
                        </a:rPr>
                        <a:t>3</a:t>
                      </a:r>
                    </a:p>
                  </p:txBody>
                </p:sp>
              </p:grpSp>
              <p:sp>
                <p:nvSpPr>
                  <p:cNvPr id="20497" name="Line 28">
                    <a:extLst>
                      <a:ext uri="{FF2B5EF4-FFF2-40B4-BE49-F238E27FC236}">
                        <a16:creationId xmlns:a16="http://schemas.microsoft.com/office/drawing/2014/main" id="{5FD15567-2C87-4D02-BAE9-EE1BC87029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" y="311"/>
                    <a:ext cx="817" cy="254"/>
                  </a:xfrm>
                  <a:prstGeom prst="line">
                    <a:avLst/>
                  </a:prstGeom>
                  <a:noFill/>
                  <a:ln w="38100" cap="rnd">
                    <a:solidFill>
                      <a:schemeClr val="folHlink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0498" name="Group 29">
                    <a:extLst>
                      <a:ext uri="{FF2B5EF4-FFF2-40B4-BE49-F238E27FC236}">
                        <a16:creationId xmlns:a16="http://schemas.microsoft.com/office/drawing/2014/main" id="{382CFC32-98DE-4F76-8446-CAED96C700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2" y="1121"/>
                    <a:ext cx="740" cy="297"/>
                    <a:chOff x="0" y="0"/>
                    <a:chExt cx="740" cy="297"/>
                  </a:xfrm>
                </p:grpSpPr>
                <p:sp>
                  <p:nvSpPr>
                    <p:cNvPr id="20508" name="Line 30">
                      <a:extLst>
                        <a:ext uri="{FF2B5EF4-FFF2-40B4-BE49-F238E27FC236}">
                          <a16:creationId xmlns:a16="http://schemas.microsoft.com/office/drawing/2014/main" id="{30FD86AF-F6BB-4343-AD96-19068884AB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71"/>
                      <a:ext cx="740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509" name="Text Box 31">
                      <a:extLst>
                        <a:ext uri="{FF2B5EF4-FFF2-40B4-BE49-F238E27FC236}">
                          <a16:creationId xmlns:a16="http://schemas.microsoft.com/office/drawing/2014/main" id="{9B8A046F-52C0-4DDD-8E0B-EFF92D51630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2" y="0"/>
                      <a:ext cx="316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solidFill>
                            <a:srgbClr val="66FF33"/>
                          </a:solidFill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US" altLang="zh-CN" sz="2400" b="1">
                        <a:solidFill>
                          <a:srgbClr val="66FF33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510" name="Line 32">
                      <a:extLst>
                        <a:ext uri="{FF2B5EF4-FFF2-40B4-BE49-F238E27FC236}">
                          <a16:creationId xmlns:a16="http://schemas.microsoft.com/office/drawing/2014/main" id="{5694D65E-9254-477F-BA07-1A9F57AC22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7" y="70"/>
                      <a:ext cx="0" cy="22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 type="triangle" w="med" len="med"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0499" name="未知">
                    <a:extLst>
                      <a:ext uri="{FF2B5EF4-FFF2-40B4-BE49-F238E27FC236}">
                        <a16:creationId xmlns:a16="http://schemas.microsoft.com/office/drawing/2014/main" id="{A1F42347-9DD4-4DAC-ACC1-CF9C0CF71A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7" y="403"/>
                    <a:ext cx="589" cy="788"/>
                  </a:xfrm>
                  <a:custGeom>
                    <a:avLst/>
                    <a:gdLst>
                      <a:gd name="T0" fmla="*/ 0 w 589"/>
                      <a:gd name="T1" fmla="*/ 788 h 788"/>
                      <a:gd name="T2" fmla="*/ 104 w 589"/>
                      <a:gd name="T3" fmla="*/ 365 h 788"/>
                      <a:gd name="T4" fmla="*/ 333 w 589"/>
                      <a:gd name="T5" fmla="*/ 119 h 788"/>
                      <a:gd name="T6" fmla="*/ 589 w 589"/>
                      <a:gd name="T7" fmla="*/ 0 h 78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89" h="788">
                        <a:moveTo>
                          <a:pt x="0" y="788"/>
                        </a:moveTo>
                        <a:cubicBezTo>
                          <a:pt x="17" y="718"/>
                          <a:pt x="49" y="476"/>
                          <a:pt x="104" y="365"/>
                        </a:cubicBezTo>
                        <a:cubicBezTo>
                          <a:pt x="159" y="254"/>
                          <a:pt x="252" y="180"/>
                          <a:pt x="333" y="119"/>
                        </a:cubicBezTo>
                        <a:cubicBezTo>
                          <a:pt x="414" y="58"/>
                          <a:pt x="536" y="25"/>
                          <a:pt x="589" y="0"/>
                        </a:cubicBezTo>
                      </a:path>
                    </a:pathLst>
                  </a:custGeom>
                  <a:noFill/>
                  <a:ln w="381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0500" name="Group 34">
                    <a:extLst>
                      <a:ext uri="{FF2B5EF4-FFF2-40B4-BE49-F238E27FC236}">
                        <a16:creationId xmlns:a16="http://schemas.microsoft.com/office/drawing/2014/main" id="{59FDE028-8EB2-4EE2-AAA0-851C520BF5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633" y="583"/>
                    <a:ext cx="255" cy="545"/>
                    <a:chOff x="0" y="0"/>
                    <a:chExt cx="255" cy="545"/>
                  </a:xfrm>
                </p:grpSpPr>
                <p:sp>
                  <p:nvSpPr>
                    <p:cNvPr id="20506" name="Line 35">
                      <a:extLst>
                        <a:ext uri="{FF2B5EF4-FFF2-40B4-BE49-F238E27FC236}">
                          <a16:creationId xmlns:a16="http://schemas.microsoft.com/office/drawing/2014/main" id="{DEBA9169-6BDC-426B-A0D1-54795544322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0"/>
                      <a:ext cx="0" cy="54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bg2"/>
                      </a:solidFill>
                      <a:round/>
                      <a:headEnd type="triangle" w="med" len="med"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507" name="Text Box 36">
                      <a:extLst>
                        <a:ext uri="{FF2B5EF4-FFF2-40B4-BE49-F238E27FC236}">
                          <a16:creationId xmlns:a16="http://schemas.microsoft.com/office/drawing/2014/main" id="{29D8F860-CB62-43E2-9147-7E041E6DC11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91"/>
                      <a:ext cx="255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800" b="1" i="1"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latin typeface="Times New Roman" panose="02020603050405020304" pitchFamily="18" charset="0"/>
                        </a:rPr>
                        <a:t>2</a:t>
                      </a:r>
                    </a:p>
                  </p:txBody>
                </p:sp>
              </p:grpSp>
              <p:grpSp>
                <p:nvGrpSpPr>
                  <p:cNvPr id="20501" name="Group 37">
                    <a:extLst>
                      <a:ext uri="{FF2B5EF4-FFF2-40B4-BE49-F238E27FC236}">
                        <a16:creationId xmlns:a16="http://schemas.microsoft.com/office/drawing/2014/main" id="{1D261789-DBAF-4BE2-80AF-DAB68AF0548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179" y="239"/>
                    <a:ext cx="772" cy="344"/>
                    <a:chOff x="0" y="0"/>
                    <a:chExt cx="772" cy="344"/>
                  </a:xfrm>
                </p:grpSpPr>
                <p:sp>
                  <p:nvSpPr>
                    <p:cNvPr id="20502" name="Line 38">
                      <a:extLst>
                        <a:ext uri="{FF2B5EF4-FFF2-40B4-BE49-F238E27FC236}">
                          <a16:creationId xmlns:a16="http://schemas.microsoft.com/office/drawing/2014/main" id="{CA75DD6C-45DB-4590-90D0-8C718BEA3A2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344"/>
                      <a:ext cx="772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0503" name="Group 39">
                      <a:extLst>
                        <a:ext uri="{FF2B5EF4-FFF2-40B4-BE49-F238E27FC236}">
                          <a16:creationId xmlns:a16="http://schemas.microsoft.com/office/drawing/2014/main" id="{2AB7CFC7-8240-403D-A60E-79B4910AD45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3" y="0"/>
                      <a:ext cx="291" cy="344"/>
                      <a:chOff x="0" y="0"/>
                      <a:chExt cx="291" cy="344"/>
                    </a:xfrm>
                  </p:grpSpPr>
                  <p:sp>
                    <p:nvSpPr>
                      <p:cNvPr id="20504" name="Line 40">
                        <a:extLst>
                          <a:ext uri="{FF2B5EF4-FFF2-40B4-BE49-F238E27FC236}">
                            <a16:creationId xmlns:a16="http://schemas.microsoft.com/office/drawing/2014/main" id="{ADDFDE2A-A95D-4462-AC07-80F520B7994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72"/>
                        <a:ext cx="0" cy="27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FF00"/>
                        </a:solidFill>
                        <a:round/>
                        <a:headEnd type="triangle" w="med" len="med"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0505" name="Text Box 41">
                        <a:extLst>
                          <a:ext uri="{FF2B5EF4-FFF2-40B4-BE49-F238E27FC236}">
                            <a16:creationId xmlns:a16="http://schemas.microsoft.com/office/drawing/2014/main" id="{F6512ABB-0E5B-4EA6-AEAD-9865566B044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6" y="0"/>
                        <a:ext cx="255" cy="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en-US" altLang="zh-CN" sz="2800" b="1" i="1">
                            <a:solidFill>
                              <a:srgbClr val="00FF00"/>
                            </a:solidFill>
                            <a:latin typeface="Symbol" panose="05050102010706020507" pitchFamily="18" charset="2"/>
                          </a:rPr>
                          <a:t>e</a:t>
                        </a:r>
                        <a:r>
                          <a:rPr lang="en-US" altLang="zh-CN" sz="2400" b="1" baseline="-25000">
                            <a:solidFill>
                              <a:srgbClr val="00FF00"/>
                            </a:solidFill>
                            <a:latin typeface="Times New Roman" panose="02020603050405020304" pitchFamily="18" charset="0"/>
                          </a:rPr>
                          <a:t>1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20484" name="Text Box 42">
            <a:extLst>
              <a:ext uri="{FF2B5EF4-FFF2-40B4-BE49-F238E27FC236}">
                <a16:creationId xmlns:a16="http://schemas.microsoft.com/office/drawing/2014/main" id="{706773B1-9981-42B7-AB0B-6BC87A227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229225"/>
            <a:ext cx="8763000" cy="15525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FF00"/>
                </a:solidFill>
                <a:latin typeface="Times New Roman" panose="02020603050405020304" pitchFamily="18" charset="0"/>
              </a:rPr>
              <a:t>撤力一瞬间，键长、键角等次级运动立即回复，形变直线下降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FFFF"/>
                </a:solidFill>
                <a:latin typeface="Times New Roman" panose="02020603050405020304" pitchFamily="18" charset="0"/>
              </a:rPr>
              <a:t> 通过链段运动，构象变化，使形变慢慢回复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FF33CC"/>
                </a:solidFill>
                <a:latin typeface="Times New Roman" panose="02020603050405020304" pitchFamily="18" charset="0"/>
              </a:rPr>
              <a:t> 分子链之间的质心位移永久保持，不回复</a:t>
            </a:r>
          </a:p>
        </p:txBody>
      </p:sp>
      <p:sp>
        <p:nvSpPr>
          <p:cNvPr id="20485" name="Text Box 43" descr="画布">
            <a:extLst>
              <a:ext uri="{FF2B5EF4-FFF2-40B4-BE49-F238E27FC236}">
                <a16:creationId xmlns:a16="http://schemas.microsoft.com/office/drawing/2014/main" id="{185CC3CB-B80F-4409-88F0-0DF960087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04900"/>
            <a:ext cx="5943600" cy="45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当外力撤去，以上三种形变同时发生变化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>
            <a:extLst>
              <a:ext uri="{FF2B5EF4-FFF2-40B4-BE49-F238E27FC236}">
                <a16:creationId xmlns:a16="http://schemas.microsoft.com/office/drawing/2014/main" id="{6CA16D8D-2E79-4E20-9C9A-F22CC76E3CEF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1600200"/>
          <a:ext cx="4267200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9" r:id="rId3" imgW="1388573" imgH="1146611" progId="Equation.3">
                  <p:embed/>
                </p:oleObj>
              </mc:Choice>
              <mc:Fallback>
                <p:oleObj r:id="rId3" imgW="1388573" imgH="114661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00200"/>
                        <a:ext cx="4267200" cy="234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07" name="Group 3">
            <a:extLst>
              <a:ext uri="{FF2B5EF4-FFF2-40B4-BE49-F238E27FC236}">
                <a16:creationId xmlns:a16="http://schemas.microsoft.com/office/drawing/2014/main" id="{2C1C2BB1-4C7B-44B8-B5F4-C763C4C1444F}"/>
              </a:ext>
            </a:extLst>
          </p:cNvPr>
          <p:cNvGrpSpPr>
            <a:grpSpLocks/>
          </p:cNvGrpSpPr>
          <p:nvPr/>
        </p:nvGrpSpPr>
        <p:grpSpPr bwMode="auto">
          <a:xfrm>
            <a:off x="485775" y="3733800"/>
            <a:ext cx="8016875" cy="2046288"/>
            <a:chOff x="0" y="0"/>
            <a:chExt cx="12626" cy="3222"/>
          </a:xfrm>
        </p:grpSpPr>
        <p:sp>
          <p:nvSpPr>
            <p:cNvPr id="21508" name="Line 4">
              <a:extLst>
                <a:ext uri="{FF2B5EF4-FFF2-40B4-BE49-F238E27FC236}">
                  <a16:creationId xmlns:a16="http://schemas.microsoft.com/office/drawing/2014/main" id="{679FE2FE-AE70-4278-B3AD-C9BDEC7DFC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6" y="0"/>
              <a:ext cx="1200" cy="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1509" name="Object 5">
              <a:extLst>
                <a:ext uri="{FF2B5EF4-FFF2-40B4-BE49-F238E27FC236}">
                  <a16:creationId xmlns:a16="http://schemas.microsoft.com/office/drawing/2014/main" id="{FDA74D29-4920-4045-9CEA-385F739D4D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76" y="1560"/>
            <a:ext cx="7150" cy="1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0" r:id="rId5" imgW="1477774" imgH="445644" progId="Equation.3">
                    <p:embed/>
                  </p:oleObj>
                </mc:Choice>
                <mc:Fallback>
                  <p:oleObj r:id="rId5" imgW="1477774" imgH="445644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6" y="1560"/>
                          <a:ext cx="7150" cy="1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0" name="Text Box 6">
              <a:extLst>
                <a:ext uri="{FF2B5EF4-FFF2-40B4-BE49-F238E27FC236}">
                  <a16:creationId xmlns:a16="http://schemas.microsoft.com/office/drawing/2014/main" id="{112507BC-C7A1-45EC-8906-E185497DD7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26"/>
              <a:ext cx="4877" cy="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</a:rPr>
                <a:t>恒定应力下的蠕变柔量函数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F7CB4D6B-70B0-455D-B1A2-505B13003A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914400"/>
            <a:ext cx="7366000" cy="5486400"/>
          </a:xfrm>
          <a:noFill/>
        </p:spPr>
      </p:pic>
      <p:sp>
        <p:nvSpPr>
          <p:cNvPr id="22531" name="Text Box 3">
            <a:extLst>
              <a:ext uri="{FF2B5EF4-FFF2-40B4-BE49-F238E27FC236}">
                <a16:creationId xmlns:a16="http://schemas.microsoft.com/office/drawing/2014/main" id="{C9C38F02-0173-4F00-8DB7-AAB5B2EB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584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800000"/>
                </a:solidFill>
              </a:rPr>
              <a:t>聚合物蠕变柔量与时间的关系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 descr="画布">
            <a:extLst>
              <a:ext uri="{FF2B5EF4-FFF2-40B4-BE49-F238E27FC236}">
                <a16:creationId xmlns:a16="http://schemas.microsoft.com/office/drawing/2014/main" id="{590D9003-8FA6-417F-AFEB-BEE1A203C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229600" cy="34909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玻璃态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 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蠕变量很小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工程材料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作结构材料的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Tg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远远高于室温</a:t>
            </a:r>
          </a:p>
          <a:p>
            <a:pPr eaLnBrk="1" hangingPunct="1"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高弹态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lang="zh-CN" altLang="en-US" sz="2800" b="1" i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+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    </a:t>
            </a:r>
          </a:p>
          <a:p>
            <a:pPr eaLnBrk="1" hangingPunct="1"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粘流态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+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+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存在永久形变</a:t>
            </a:r>
            <a:endParaRPr lang="zh-CN" altLang="en-US" sz="2800" b="1">
              <a:solidFill>
                <a:srgbClr val="000099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848A9C9-811D-41AD-8A05-2EADACB4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2766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高分子的蠕变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03B5A8-1DE4-4D0F-92FB-4C7A9A64C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8600"/>
            <a:ext cx="2209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 言</a:t>
            </a:r>
          </a:p>
        </p:txBody>
      </p:sp>
      <p:sp>
        <p:nvSpPr>
          <p:cNvPr id="6147" name="Text Box 3" descr="画布">
            <a:extLst>
              <a:ext uri="{FF2B5EF4-FFF2-40B4-BE49-F238E27FC236}">
                <a16:creationId xmlns:a16="http://schemas.microsoft.com/office/drawing/2014/main" id="{345C4296-C455-468F-A16A-049C66588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8458200" cy="8302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材料受力后会产生形变，根据除去外力后，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应变可否回复</a:t>
            </a:r>
            <a:r>
              <a:rPr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，可分为：</a:t>
            </a: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87777F15-33EF-461A-BF0E-7F14E9653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24088"/>
            <a:ext cx="2590800" cy="51911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理想弹性固体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423E87A-1F2B-418A-A130-C33286DD5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343400"/>
            <a:ext cx="2590800" cy="51911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理想粘性液体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3EF5D904-912B-4B74-9B93-256ADAC8D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82900"/>
            <a:ext cx="8458200" cy="1006475"/>
          </a:xfrm>
          <a:prstGeom prst="rect">
            <a:avLst/>
          </a:prstGeom>
          <a:noFill/>
          <a:ln w="38100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受到外力作用形变很小，符合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虎克定律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＝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b="1" baseline="-2500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普弹模量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特点</a:t>
            </a: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受外力作用平衡瞬时达到 ，除去外力应变立即恢复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  <p:grpSp>
        <p:nvGrpSpPr>
          <p:cNvPr id="6151" name="Group 7">
            <a:extLst>
              <a:ext uri="{FF2B5EF4-FFF2-40B4-BE49-F238E27FC236}">
                <a16:creationId xmlns:a16="http://schemas.microsoft.com/office/drawing/2014/main" id="{66F7F059-4F78-4996-AD59-A7BA5FA756E3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029200"/>
            <a:ext cx="8458200" cy="1408113"/>
            <a:chOff x="0" y="0"/>
            <a:chExt cx="5328" cy="887"/>
          </a:xfrm>
        </p:grpSpPr>
        <p:sp>
          <p:nvSpPr>
            <p:cNvPr id="6154" name="Rectangle 8">
              <a:extLst>
                <a:ext uri="{FF2B5EF4-FFF2-40B4-BE49-F238E27FC236}">
                  <a16:creationId xmlns:a16="http://schemas.microsoft.com/office/drawing/2014/main" id="{CDF2AC21-24AF-465F-A09E-AEEA2B095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328" cy="887"/>
            </a:xfrm>
            <a:prstGeom prst="rect">
              <a:avLst/>
            </a:prstGeom>
            <a:noFill/>
            <a:ln w="38100">
              <a:solidFill>
                <a:srgbClr val="FF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符合牛顿流体的流动定律 </a:t>
              </a:r>
              <a:endPara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特点</a:t>
              </a:r>
              <a:r>
                <a:rPr lang="en-US" altLang="zh-CN" sz="2400" b="1">
                  <a:solidFill>
                    <a:srgbClr val="0000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应力与切变速率呈线性关系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受外力时应变随时间线性发展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除去外力应变不能恢复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6155" name="Object 9">
              <a:extLst>
                <a:ext uri="{FF2B5EF4-FFF2-40B4-BE49-F238E27FC236}">
                  <a16:creationId xmlns:a16="http://schemas.microsoft.com/office/drawing/2014/main" id="{BEAE587C-7B52-4FF3-AD4D-71866AB0F7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16" y="0"/>
            <a:ext cx="736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5" r:id="rId4" imgW="548242" imgH="203997" progId="Equation.3">
                    <p:embed/>
                  </p:oleObj>
                </mc:Choice>
                <mc:Fallback>
                  <p:oleObj r:id="rId4" imgW="548242" imgH="203997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0"/>
                          <a:ext cx="736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30" name="Text Box 10">
            <a:extLst>
              <a:ext uri="{FF2B5EF4-FFF2-40B4-BE49-F238E27FC236}">
                <a16:creationId xmlns:a16="http://schemas.microsoft.com/office/drawing/2014/main" id="{69905E6C-060C-4470-89DD-63BE769E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209800"/>
            <a:ext cx="3200400" cy="51911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小分子</a:t>
            </a:r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固体 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弹性</a:t>
            </a:r>
          </a:p>
        </p:txBody>
      </p:sp>
      <p:sp>
        <p:nvSpPr>
          <p:cNvPr id="5131" name="Text Box 11">
            <a:extLst>
              <a:ext uri="{FF2B5EF4-FFF2-40B4-BE49-F238E27FC236}">
                <a16:creationId xmlns:a16="http://schemas.microsoft.com/office/drawing/2014/main" id="{54200BF1-70EF-4CE9-A772-4144AB4AA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343400"/>
            <a:ext cx="3200400" cy="51911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小分子</a:t>
            </a:r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液体 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粘性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E219779-F721-4D87-92C3-11DF08B43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28600"/>
            <a:ext cx="6019800" cy="6096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zh-CN" altLang="en-US"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线形和交联聚合物的蠕变全过程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C64EA030-E4BF-44E4-BEC8-FDDA9440D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4114800" cy="11176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形变随时间增加而增大，蠕变不能完全回复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44D1C001-5672-4F17-8041-777ACC9BA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648200"/>
            <a:ext cx="4038600" cy="1501775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形变随时间增加而增大，趋于某一值，蠕变可以完全回复</a:t>
            </a: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9613E53B-00B4-4429-BE6E-F7297324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350520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419F1FB3-3F34-47C1-BBE1-FDCFD1ED2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886200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 Box 7">
            <a:extLst>
              <a:ext uri="{FF2B5EF4-FFF2-40B4-BE49-F238E27FC236}">
                <a16:creationId xmlns:a16="http://schemas.microsoft.com/office/drawing/2014/main" id="{AB101836-5E49-4A76-8999-05B8245C1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16363"/>
            <a:ext cx="228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线形聚合物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16DDA0C5-643F-4706-ADEC-441AA4828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8862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交联聚合物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>
            <a:extLst>
              <a:ext uri="{FF2B5EF4-FFF2-40B4-BE49-F238E27FC236}">
                <a16:creationId xmlns:a16="http://schemas.microsoft.com/office/drawing/2014/main" id="{8FED7BD3-417C-4963-A17F-CE6D0C6C0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905000"/>
            <a:ext cx="8153400" cy="22431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4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原因：</a:t>
            </a:r>
            <a:endParaRPr kumimoji="1" lang="en-US" altLang="zh-CN" sz="24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线型聚合物发生了分子链间质心位移，是永久变形，不可回复。</a:t>
            </a:r>
            <a:endParaRPr kumimoji="1" lang="en-US" altLang="zh-CN" sz="24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交联聚合物没有发生分子链质心位移，所以形变可以恢复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1D64920-E551-4718-9149-620ED70DF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28600"/>
            <a:ext cx="3429000" cy="6096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zh-CN" altLang="en-US" sz="3200" b="1">
                <a:solidFill>
                  <a:srgbClr val="FFFF00"/>
                </a:solidFill>
              </a:rPr>
              <a:t>蠕变的影响因素</a:t>
            </a:r>
          </a:p>
        </p:txBody>
      </p:sp>
      <p:sp>
        <p:nvSpPr>
          <p:cNvPr id="25603" name="Text Box 3" descr="画布">
            <a:extLst>
              <a:ext uri="{FF2B5EF4-FFF2-40B4-BE49-F238E27FC236}">
                <a16:creationId xmlns:a16="http://schemas.microsoft.com/office/drawing/2014/main" id="{2932C6EF-9114-4029-86F7-0C2B5B77D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305800" cy="10048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）温度：</a:t>
            </a:r>
            <a:r>
              <a:rPr lang="zh-CN" altLang="en-US" sz="2400" b="1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温度升高，蠕变速率增大，蠕变程度变大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因为外力作用下，温度高使分子运动速度加快，松弛加快</a:t>
            </a:r>
          </a:p>
        </p:txBody>
      </p:sp>
      <p:sp>
        <p:nvSpPr>
          <p:cNvPr id="25604" name="Text Box 4" descr="画布">
            <a:extLst>
              <a:ext uri="{FF2B5EF4-FFF2-40B4-BE49-F238E27FC236}">
                <a16:creationId xmlns:a16="http://schemas.microsoft.com/office/drawing/2014/main" id="{A1BE17DD-1E09-4B22-BD81-0CCCA5B32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376488"/>
            <a:ext cx="8305800" cy="88423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）外力作用：</a:t>
            </a:r>
            <a:r>
              <a:rPr lang="zh-CN" altLang="en-US" sz="2400" b="1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外力作用大，蠕变大，蠕变速率高（同温度的作用</a:t>
            </a:r>
            <a:r>
              <a:rPr lang="zh-CN" altLang="en-US" sz="2800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）</a:t>
            </a:r>
          </a:p>
        </p:txBody>
      </p:sp>
      <p:grpSp>
        <p:nvGrpSpPr>
          <p:cNvPr id="25605" name="Group 5">
            <a:extLst>
              <a:ext uri="{FF2B5EF4-FFF2-40B4-BE49-F238E27FC236}">
                <a16:creationId xmlns:a16="http://schemas.microsoft.com/office/drawing/2014/main" id="{B74231E0-1151-4A9B-9859-BA2D3585BC85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352800"/>
            <a:ext cx="4572000" cy="3352800"/>
            <a:chOff x="0" y="0"/>
            <a:chExt cx="2540" cy="2266"/>
          </a:xfrm>
        </p:grpSpPr>
        <p:sp>
          <p:nvSpPr>
            <p:cNvPr id="26631" name="Line 6">
              <a:extLst>
                <a:ext uri="{FF2B5EF4-FFF2-40B4-BE49-F238E27FC236}">
                  <a16:creationId xmlns:a16="http://schemas.microsoft.com/office/drawing/2014/main" id="{263C36FA-D810-40D4-BC7E-1FA0D9197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" y="1632"/>
              <a:ext cx="149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2" name="Line 7">
              <a:extLst>
                <a:ext uri="{FF2B5EF4-FFF2-40B4-BE49-F238E27FC236}">
                  <a16:creationId xmlns:a16="http://schemas.microsoft.com/office/drawing/2014/main" id="{B4841049-0959-41AF-A57C-8116D660D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4" y="136"/>
              <a:ext cx="0" cy="14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3" name="Line 8">
              <a:extLst>
                <a:ext uri="{FF2B5EF4-FFF2-40B4-BE49-F238E27FC236}">
                  <a16:creationId xmlns:a16="http://schemas.microsoft.com/office/drawing/2014/main" id="{840F9264-9319-4F5C-96CA-31E23F25C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" y="1179"/>
              <a:ext cx="1179" cy="40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4" name="Line 9">
              <a:extLst>
                <a:ext uri="{FF2B5EF4-FFF2-40B4-BE49-F238E27FC236}">
                  <a16:creationId xmlns:a16="http://schemas.microsoft.com/office/drawing/2014/main" id="{98615ED7-CB33-46B8-8E15-561B7B3F09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" y="907"/>
              <a:ext cx="1089" cy="68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5" name="未知">
              <a:extLst>
                <a:ext uri="{FF2B5EF4-FFF2-40B4-BE49-F238E27FC236}">
                  <a16:creationId xmlns:a16="http://schemas.microsoft.com/office/drawing/2014/main" id="{6CEEB321-0392-4E9B-B132-327D84C1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" y="725"/>
              <a:ext cx="862" cy="907"/>
            </a:xfrm>
            <a:custGeom>
              <a:avLst/>
              <a:gdLst>
                <a:gd name="T0" fmla="*/ 0 w 862"/>
                <a:gd name="T1" fmla="*/ 907 h 907"/>
                <a:gd name="T2" fmla="*/ 181 w 862"/>
                <a:gd name="T3" fmla="*/ 635 h 907"/>
                <a:gd name="T4" fmla="*/ 862 w 862"/>
                <a:gd name="T5" fmla="*/ 0 h 9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2" h="907">
                  <a:moveTo>
                    <a:pt x="0" y="907"/>
                  </a:moveTo>
                  <a:cubicBezTo>
                    <a:pt x="18" y="846"/>
                    <a:pt x="37" y="786"/>
                    <a:pt x="181" y="635"/>
                  </a:cubicBezTo>
                  <a:cubicBezTo>
                    <a:pt x="325" y="484"/>
                    <a:pt x="749" y="106"/>
                    <a:pt x="862" y="0"/>
                  </a:cubicBezTo>
                </a:path>
              </a:pathLst>
            </a:custGeom>
            <a:noFill/>
            <a:ln w="76200" cap="flat" cmpd="sng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6" name="未知">
              <a:extLst>
                <a:ext uri="{FF2B5EF4-FFF2-40B4-BE49-F238E27FC236}">
                  <a16:creationId xmlns:a16="http://schemas.microsoft.com/office/drawing/2014/main" id="{48874A56-4864-470C-A1AF-7AB6D0C41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" y="408"/>
              <a:ext cx="952" cy="862"/>
            </a:xfrm>
            <a:custGeom>
              <a:avLst/>
              <a:gdLst>
                <a:gd name="T0" fmla="*/ 0 w 952"/>
                <a:gd name="T1" fmla="*/ 862 h 862"/>
                <a:gd name="T2" fmla="*/ 226 w 952"/>
                <a:gd name="T3" fmla="*/ 499 h 862"/>
                <a:gd name="T4" fmla="*/ 816 w 952"/>
                <a:gd name="T5" fmla="*/ 90 h 862"/>
                <a:gd name="T6" fmla="*/ 952 w 952"/>
                <a:gd name="T7" fmla="*/ 0 h 8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2" h="862">
                  <a:moveTo>
                    <a:pt x="0" y="862"/>
                  </a:moveTo>
                  <a:cubicBezTo>
                    <a:pt x="45" y="745"/>
                    <a:pt x="90" y="628"/>
                    <a:pt x="226" y="499"/>
                  </a:cubicBezTo>
                  <a:cubicBezTo>
                    <a:pt x="362" y="370"/>
                    <a:pt x="695" y="173"/>
                    <a:pt x="816" y="90"/>
                  </a:cubicBezTo>
                  <a:cubicBezTo>
                    <a:pt x="937" y="7"/>
                    <a:pt x="944" y="3"/>
                    <a:pt x="952" y="0"/>
                  </a:cubicBezTo>
                </a:path>
              </a:pathLst>
            </a:custGeom>
            <a:noFill/>
            <a:ln w="76200" cap="flat" cmpd="sng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7" name="未知">
              <a:extLst>
                <a:ext uri="{FF2B5EF4-FFF2-40B4-BE49-F238E27FC236}">
                  <a16:creationId xmlns:a16="http://schemas.microsoft.com/office/drawing/2014/main" id="{F2637CA6-4F03-4570-9CCF-4D0071233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" y="0"/>
              <a:ext cx="952" cy="862"/>
            </a:xfrm>
            <a:custGeom>
              <a:avLst/>
              <a:gdLst>
                <a:gd name="T0" fmla="*/ 0 w 952"/>
                <a:gd name="T1" fmla="*/ 862 h 862"/>
                <a:gd name="T2" fmla="*/ 226 w 952"/>
                <a:gd name="T3" fmla="*/ 499 h 862"/>
                <a:gd name="T4" fmla="*/ 816 w 952"/>
                <a:gd name="T5" fmla="*/ 90 h 862"/>
                <a:gd name="T6" fmla="*/ 952 w 952"/>
                <a:gd name="T7" fmla="*/ 0 h 8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2" h="862">
                  <a:moveTo>
                    <a:pt x="0" y="862"/>
                  </a:moveTo>
                  <a:cubicBezTo>
                    <a:pt x="45" y="745"/>
                    <a:pt x="90" y="628"/>
                    <a:pt x="226" y="499"/>
                  </a:cubicBezTo>
                  <a:cubicBezTo>
                    <a:pt x="362" y="370"/>
                    <a:pt x="695" y="173"/>
                    <a:pt x="816" y="90"/>
                  </a:cubicBezTo>
                  <a:cubicBezTo>
                    <a:pt x="937" y="7"/>
                    <a:pt x="944" y="3"/>
                    <a:pt x="952" y="0"/>
                  </a:cubicBezTo>
                </a:path>
              </a:pathLst>
            </a:custGeom>
            <a:noFill/>
            <a:ln w="76200" cap="flat" cmpd="sng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38" name="Text Box 13">
              <a:extLst>
                <a:ext uri="{FF2B5EF4-FFF2-40B4-BE49-F238E27FC236}">
                  <a16:creationId xmlns:a16="http://schemas.microsoft.com/office/drawing/2014/main" id="{4B82580C-6998-4007-BFB5-540436455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90"/>
              <a:ext cx="407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</a:t>
              </a:r>
            </a:p>
          </p:txBody>
        </p:sp>
        <p:sp>
          <p:nvSpPr>
            <p:cNvPr id="26639" name="Text Box 14">
              <a:extLst>
                <a:ext uri="{FF2B5EF4-FFF2-40B4-BE49-F238E27FC236}">
                  <a16:creationId xmlns:a16="http://schemas.microsoft.com/office/drawing/2014/main" id="{963AB06E-5A46-43D5-B782-BE85C5243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" y="1725"/>
              <a:ext cx="589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t</a:t>
              </a:r>
            </a:p>
          </p:txBody>
        </p:sp>
        <p:sp>
          <p:nvSpPr>
            <p:cNvPr id="26640" name="Line 15">
              <a:extLst>
                <a:ext uri="{FF2B5EF4-FFF2-40B4-BE49-F238E27FC236}">
                  <a16:creationId xmlns:a16="http://schemas.microsoft.com/office/drawing/2014/main" id="{848B9F4B-0DE5-42CC-AC76-C6A436A167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2" y="0"/>
              <a:ext cx="0" cy="1451"/>
            </a:xfrm>
            <a:prstGeom prst="line">
              <a:avLst/>
            </a:prstGeom>
            <a:noFill/>
            <a:ln w="635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641" name="Text Box 16">
              <a:extLst>
                <a:ext uri="{FF2B5EF4-FFF2-40B4-BE49-F238E27FC236}">
                  <a16:creationId xmlns:a16="http://schemas.microsoft.com/office/drawing/2014/main" id="{12957267-E96D-4236-9E28-451755F08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5" y="90"/>
              <a:ext cx="255" cy="1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温度升高</a:t>
              </a:r>
            </a:p>
          </p:txBody>
        </p:sp>
        <p:sp>
          <p:nvSpPr>
            <p:cNvPr id="26642" name="Text Box 17">
              <a:extLst>
                <a:ext uri="{FF2B5EF4-FFF2-40B4-BE49-F238E27FC236}">
                  <a16:creationId xmlns:a16="http://schemas.microsoft.com/office/drawing/2014/main" id="{EA33C265-08AE-4A0F-8BBF-C35044010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0" y="136"/>
              <a:ext cx="255" cy="1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外力增大</a:t>
              </a:r>
            </a:p>
          </p:txBody>
        </p:sp>
        <p:sp>
          <p:nvSpPr>
            <p:cNvPr id="26643" name="Text Box 18">
              <a:extLst>
                <a:ext uri="{FF2B5EF4-FFF2-40B4-BE49-F238E27FC236}">
                  <a16:creationId xmlns:a16="http://schemas.microsoft.com/office/drawing/2014/main" id="{991ECB5E-116C-4CCB-8BDF-84DF5B4383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" y="2039"/>
              <a:ext cx="227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6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5619" name="Text Box 19" descr="画布">
            <a:extLst>
              <a:ext uri="{FF2B5EF4-FFF2-40B4-BE49-F238E27FC236}">
                <a16:creationId xmlns:a16="http://schemas.microsoft.com/office/drawing/2014/main" id="{03136F88-EC93-498D-930E-1DE8CE1F5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324600"/>
            <a:ext cx="6629400" cy="45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）受力时间：</a:t>
            </a:r>
            <a:r>
              <a:rPr lang="zh-CN" altLang="en-US" sz="2400" b="1">
                <a:solidFill>
                  <a:srgbClr val="003300"/>
                </a:solidFill>
                <a:latin typeface="楷体_GB2312" pitchFamily="49" charset="-122"/>
                <a:ea typeface="楷体_GB2312" pitchFamily="49" charset="-122"/>
              </a:rPr>
              <a:t>受力时间延长，蠕变增大。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 autoUpdateAnimBg="0"/>
      <p:bldP spid="25604" grpId="0" animBg="1" autoUpdateAnimBg="0"/>
      <p:bldP spid="25619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 descr="画布">
            <a:extLst>
              <a:ext uri="{FF2B5EF4-FFF2-40B4-BE49-F238E27FC236}">
                <a16:creationId xmlns:a16="http://schemas.microsoft.com/office/drawing/2014/main" id="{526C2EDD-2954-4307-91E7-69465BCD0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133600"/>
            <a:ext cx="8382000" cy="4100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温度过低，远小于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zh-CN" altLang="en-US" sz="2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蠕变量很小，很慢，表现出弹性，短时间内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观察不出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CN" altLang="en-US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过高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(&gt;&gt;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，外力大，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形变太快，表现粘性，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观察不出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在适当的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和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以上附近温度，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才</a:t>
            </a: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可以观察到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完整的蠕变曲线。因为链段可运动，但又有较大阻力</a:t>
            </a:r>
            <a:r>
              <a:rPr lang="en-US" altLang="zh-CN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内摩擦力，因而只能较缓慢的运动。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08536795-E500-400A-8B82-860E1735C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4800600" cy="569913"/>
          </a:xfrm>
          <a:prstGeom prst="rect">
            <a:avLst/>
          </a:prstGeom>
          <a:noFill/>
          <a:ln w="50800" cap="sq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anose="02020603050405020304" pitchFamily="18" charset="0"/>
                <a:ea typeface="楷体_GB2312" pitchFamily="49" charset="-122"/>
              </a:rPr>
              <a:t>如何观察到完整的蠕变曲线</a:t>
            </a:r>
            <a:endParaRPr lang="zh-CN" altLang="en-US" sz="2800">
              <a:solidFill>
                <a:srgbClr val="0066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B5377FA8-DACD-4ECF-94E5-2BBE5FBF8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28600"/>
            <a:ext cx="3429000" cy="6096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zh-CN" altLang="en-US" sz="3200" b="1">
                <a:solidFill>
                  <a:srgbClr val="FFFF00"/>
                </a:solidFill>
              </a:rPr>
              <a:t>蠕变的影响因素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DEB90E0-1188-49CF-98FE-FDC7448F01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28600"/>
            <a:ext cx="3429000" cy="6096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zh-CN" altLang="en-US" sz="3200" b="1">
                <a:solidFill>
                  <a:srgbClr val="FFFF00"/>
                </a:solidFill>
              </a:rPr>
              <a:t>蠕变的影响因素</a:t>
            </a:r>
          </a:p>
        </p:txBody>
      </p:sp>
      <p:sp>
        <p:nvSpPr>
          <p:cNvPr id="28675" name="Text Box 3" descr="画布">
            <a:extLst>
              <a:ext uri="{FF2B5EF4-FFF2-40B4-BE49-F238E27FC236}">
                <a16:creationId xmlns:a16="http://schemas.microsoft.com/office/drawing/2014/main" id="{D5A92F86-AD97-4ED4-8BAF-FD86A6BAE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371600"/>
            <a:ext cx="8610600" cy="4572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）结构：</a:t>
            </a:r>
            <a:r>
              <a:rPr lang="zh-CN" altLang="en-US" sz="2400" b="1">
                <a:solidFill>
                  <a:srgbClr val="003300"/>
                </a:solidFill>
                <a:latin typeface="楷体_GB2312" pitchFamily="49" charset="-122"/>
                <a:ea typeface="楷体_GB2312" pitchFamily="49" charset="-122"/>
              </a:rPr>
              <a:t>主链刚性，分子运动性差，外力作用下，蠕变小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id="{40329D4B-EF71-466E-B83C-A4D87B0D5779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657600"/>
            <a:ext cx="7772400" cy="3048000"/>
            <a:chOff x="0" y="0"/>
            <a:chExt cx="4896" cy="1920"/>
          </a:xfrm>
        </p:grpSpPr>
        <p:sp>
          <p:nvSpPr>
            <p:cNvPr id="28684" name="Line 5">
              <a:extLst>
                <a:ext uri="{FF2B5EF4-FFF2-40B4-BE49-F238E27FC236}">
                  <a16:creationId xmlns:a16="http://schemas.microsoft.com/office/drawing/2014/main" id="{03D79322-7B76-40E3-845C-3549B7359D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0"/>
              <a:ext cx="0" cy="1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85" name="Line 6">
              <a:extLst>
                <a:ext uri="{FF2B5EF4-FFF2-40B4-BE49-F238E27FC236}">
                  <a16:creationId xmlns:a16="http://schemas.microsoft.com/office/drawing/2014/main" id="{B82698BD-D8E0-4FEF-A11A-810729DC2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680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86" name="未知">
              <a:extLst>
                <a:ext uri="{FF2B5EF4-FFF2-40B4-BE49-F238E27FC236}">
                  <a16:creationId xmlns:a16="http://schemas.microsoft.com/office/drawing/2014/main" id="{AA3887D8-FBBE-4438-8D9A-DA536DDCA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1200"/>
              <a:ext cx="1920" cy="248"/>
            </a:xfrm>
            <a:custGeom>
              <a:avLst/>
              <a:gdLst>
                <a:gd name="T0" fmla="*/ 0 w 1920"/>
                <a:gd name="T1" fmla="*/ 248 h 248"/>
                <a:gd name="T2" fmla="*/ 48 w 1920"/>
                <a:gd name="T3" fmla="*/ 152 h 248"/>
                <a:gd name="T4" fmla="*/ 192 w 1920"/>
                <a:gd name="T5" fmla="*/ 104 h 248"/>
                <a:gd name="T6" fmla="*/ 672 w 1920"/>
                <a:gd name="T7" fmla="*/ 56 h 248"/>
                <a:gd name="T8" fmla="*/ 1536 w 1920"/>
                <a:gd name="T9" fmla="*/ 8 h 248"/>
                <a:gd name="T10" fmla="*/ 1920 w 1920"/>
                <a:gd name="T11" fmla="*/ 8 h 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20" h="248">
                  <a:moveTo>
                    <a:pt x="0" y="248"/>
                  </a:moveTo>
                  <a:cubicBezTo>
                    <a:pt x="8" y="212"/>
                    <a:pt x="16" y="176"/>
                    <a:pt x="48" y="152"/>
                  </a:cubicBezTo>
                  <a:cubicBezTo>
                    <a:pt x="80" y="128"/>
                    <a:pt x="88" y="120"/>
                    <a:pt x="192" y="104"/>
                  </a:cubicBezTo>
                  <a:cubicBezTo>
                    <a:pt x="296" y="88"/>
                    <a:pt x="448" y="72"/>
                    <a:pt x="672" y="56"/>
                  </a:cubicBezTo>
                  <a:cubicBezTo>
                    <a:pt x="896" y="40"/>
                    <a:pt x="1328" y="16"/>
                    <a:pt x="1536" y="8"/>
                  </a:cubicBezTo>
                  <a:cubicBezTo>
                    <a:pt x="1744" y="0"/>
                    <a:pt x="1832" y="4"/>
                    <a:pt x="1920" y="8"/>
                  </a:cubicBezTo>
                </a:path>
              </a:pathLst>
            </a:custGeom>
            <a:noFill/>
            <a:ln w="19050" cap="flat" cmpd="sng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87" name="未知">
              <a:extLst>
                <a:ext uri="{FF2B5EF4-FFF2-40B4-BE49-F238E27FC236}">
                  <a16:creationId xmlns:a16="http://schemas.microsoft.com/office/drawing/2014/main" id="{97C534DE-462B-48BB-9410-F3460BEE8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1152"/>
              <a:ext cx="1920" cy="248"/>
            </a:xfrm>
            <a:custGeom>
              <a:avLst/>
              <a:gdLst>
                <a:gd name="T0" fmla="*/ 0 w 1920"/>
                <a:gd name="T1" fmla="*/ 248 h 248"/>
                <a:gd name="T2" fmla="*/ 48 w 1920"/>
                <a:gd name="T3" fmla="*/ 152 h 248"/>
                <a:gd name="T4" fmla="*/ 192 w 1920"/>
                <a:gd name="T5" fmla="*/ 104 h 248"/>
                <a:gd name="T6" fmla="*/ 672 w 1920"/>
                <a:gd name="T7" fmla="*/ 56 h 248"/>
                <a:gd name="T8" fmla="*/ 1536 w 1920"/>
                <a:gd name="T9" fmla="*/ 8 h 248"/>
                <a:gd name="T10" fmla="*/ 1920 w 1920"/>
                <a:gd name="T11" fmla="*/ 8 h 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20" h="248">
                  <a:moveTo>
                    <a:pt x="0" y="248"/>
                  </a:moveTo>
                  <a:cubicBezTo>
                    <a:pt x="8" y="212"/>
                    <a:pt x="16" y="176"/>
                    <a:pt x="48" y="152"/>
                  </a:cubicBezTo>
                  <a:cubicBezTo>
                    <a:pt x="80" y="128"/>
                    <a:pt x="88" y="120"/>
                    <a:pt x="192" y="104"/>
                  </a:cubicBezTo>
                  <a:cubicBezTo>
                    <a:pt x="296" y="88"/>
                    <a:pt x="448" y="72"/>
                    <a:pt x="672" y="56"/>
                  </a:cubicBezTo>
                  <a:cubicBezTo>
                    <a:pt x="896" y="40"/>
                    <a:pt x="1328" y="16"/>
                    <a:pt x="1536" y="8"/>
                  </a:cubicBezTo>
                  <a:cubicBezTo>
                    <a:pt x="1744" y="0"/>
                    <a:pt x="1832" y="4"/>
                    <a:pt x="1920" y="8"/>
                  </a:cubicBezTo>
                </a:path>
              </a:pathLst>
            </a:custGeom>
            <a:noFill/>
            <a:ln w="25400" cap="flat" cmpd="sng">
              <a:solidFill>
                <a:srgbClr val="00CC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88" name="未知">
              <a:extLst>
                <a:ext uri="{FF2B5EF4-FFF2-40B4-BE49-F238E27FC236}">
                  <a16:creationId xmlns:a16="http://schemas.microsoft.com/office/drawing/2014/main" id="{1294ADDC-0E29-484D-A0AD-ADF8A404D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1096"/>
              <a:ext cx="1920" cy="248"/>
            </a:xfrm>
            <a:custGeom>
              <a:avLst/>
              <a:gdLst>
                <a:gd name="T0" fmla="*/ 0 w 1920"/>
                <a:gd name="T1" fmla="*/ 248 h 248"/>
                <a:gd name="T2" fmla="*/ 48 w 1920"/>
                <a:gd name="T3" fmla="*/ 152 h 248"/>
                <a:gd name="T4" fmla="*/ 192 w 1920"/>
                <a:gd name="T5" fmla="*/ 104 h 248"/>
                <a:gd name="T6" fmla="*/ 672 w 1920"/>
                <a:gd name="T7" fmla="*/ 56 h 248"/>
                <a:gd name="T8" fmla="*/ 1536 w 1920"/>
                <a:gd name="T9" fmla="*/ 8 h 248"/>
                <a:gd name="T10" fmla="*/ 1920 w 1920"/>
                <a:gd name="T11" fmla="*/ 8 h 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20" h="248">
                  <a:moveTo>
                    <a:pt x="0" y="248"/>
                  </a:moveTo>
                  <a:cubicBezTo>
                    <a:pt x="8" y="212"/>
                    <a:pt x="16" y="176"/>
                    <a:pt x="48" y="152"/>
                  </a:cubicBezTo>
                  <a:cubicBezTo>
                    <a:pt x="80" y="128"/>
                    <a:pt x="88" y="120"/>
                    <a:pt x="192" y="104"/>
                  </a:cubicBezTo>
                  <a:cubicBezTo>
                    <a:pt x="296" y="88"/>
                    <a:pt x="448" y="72"/>
                    <a:pt x="672" y="56"/>
                  </a:cubicBezTo>
                  <a:cubicBezTo>
                    <a:pt x="896" y="40"/>
                    <a:pt x="1328" y="16"/>
                    <a:pt x="1536" y="8"/>
                  </a:cubicBezTo>
                  <a:cubicBezTo>
                    <a:pt x="1744" y="0"/>
                    <a:pt x="1832" y="4"/>
                    <a:pt x="1920" y="8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89" name="未知">
              <a:extLst>
                <a:ext uri="{FF2B5EF4-FFF2-40B4-BE49-F238E27FC236}">
                  <a16:creationId xmlns:a16="http://schemas.microsoft.com/office/drawing/2014/main" id="{1C9BB464-473F-4E53-9B70-DB3D95319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1008"/>
              <a:ext cx="1920" cy="248"/>
            </a:xfrm>
            <a:custGeom>
              <a:avLst/>
              <a:gdLst>
                <a:gd name="T0" fmla="*/ 0 w 1920"/>
                <a:gd name="T1" fmla="*/ 248 h 248"/>
                <a:gd name="T2" fmla="*/ 48 w 1920"/>
                <a:gd name="T3" fmla="*/ 152 h 248"/>
                <a:gd name="T4" fmla="*/ 192 w 1920"/>
                <a:gd name="T5" fmla="*/ 104 h 248"/>
                <a:gd name="T6" fmla="*/ 672 w 1920"/>
                <a:gd name="T7" fmla="*/ 56 h 248"/>
                <a:gd name="T8" fmla="*/ 1536 w 1920"/>
                <a:gd name="T9" fmla="*/ 8 h 248"/>
                <a:gd name="T10" fmla="*/ 1920 w 1920"/>
                <a:gd name="T11" fmla="*/ 8 h 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20" h="248">
                  <a:moveTo>
                    <a:pt x="0" y="248"/>
                  </a:moveTo>
                  <a:cubicBezTo>
                    <a:pt x="8" y="212"/>
                    <a:pt x="16" y="176"/>
                    <a:pt x="48" y="152"/>
                  </a:cubicBezTo>
                  <a:cubicBezTo>
                    <a:pt x="80" y="128"/>
                    <a:pt x="88" y="120"/>
                    <a:pt x="192" y="104"/>
                  </a:cubicBezTo>
                  <a:cubicBezTo>
                    <a:pt x="296" y="88"/>
                    <a:pt x="448" y="72"/>
                    <a:pt x="672" y="56"/>
                  </a:cubicBezTo>
                  <a:cubicBezTo>
                    <a:pt x="896" y="40"/>
                    <a:pt x="1328" y="16"/>
                    <a:pt x="1536" y="8"/>
                  </a:cubicBezTo>
                  <a:cubicBezTo>
                    <a:pt x="1744" y="0"/>
                    <a:pt x="1832" y="4"/>
                    <a:pt x="1920" y="8"/>
                  </a:cubicBezTo>
                </a:path>
              </a:pathLst>
            </a:custGeom>
            <a:noFill/>
            <a:ln w="25400" cap="flat" cmpd="sng">
              <a:solidFill>
                <a:srgbClr val="0D0E1D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0" name="未知">
              <a:extLst>
                <a:ext uri="{FF2B5EF4-FFF2-40B4-BE49-F238E27FC236}">
                  <a16:creationId xmlns:a16="http://schemas.microsoft.com/office/drawing/2014/main" id="{C7379570-2D9E-47D3-851A-98FA9C6B2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384"/>
              <a:ext cx="1248" cy="816"/>
            </a:xfrm>
            <a:custGeom>
              <a:avLst/>
              <a:gdLst>
                <a:gd name="T0" fmla="*/ 0 w 1920"/>
                <a:gd name="T1" fmla="*/ 523 h 912"/>
                <a:gd name="T2" fmla="*/ 11 w 1920"/>
                <a:gd name="T3" fmla="*/ 412 h 912"/>
                <a:gd name="T4" fmla="*/ 39 w 1920"/>
                <a:gd name="T5" fmla="*/ 302 h 912"/>
                <a:gd name="T6" fmla="*/ 106 w 1920"/>
                <a:gd name="T7" fmla="*/ 138 h 912"/>
                <a:gd name="T8" fmla="*/ 223 w 1920"/>
                <a:gd name="T9" fmla="*/ 0 h 9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0" h="912">
                  <a:moveTo>
                    <a:pt x="0" y="912"/>
                  </a:moveTo>
                  <a:cubicBezTo>
                    <a:pt x="20" y="848"/>
                    <a:pt x="40" y="784"/>
                    <a:pt x="96" y="720"/>
                  </a:cubicBezTo>
                  <a:cubicBezTo>
                    <a:pt x="152" y="656"/>
                    <a:pt x="200" y="608"/>
                    <a:pt x="336" y="528"/>
                  </a:cubicBezTo>
                  <a:cubicBezTo>
                    <a:pt x="472" y="448"/>
                    <a:pt x="648" y="328"/>
                    <a:pt x="912" y="240"/>
                  </a:cubicBezTo>
                  <a:cubicBezTo>
                    <a:pt x="1176" y="152"/>
                    <a:pt x="1548" y="76"/>
                    <a:pt x="1920" y="0"/>
                  </a:cubicBezTo>
                </a:path>
              </a:pathLst>
            </a:custGeom>
            <a:noFill/>
            <a:ln w="9525" cap="flat" cmpd="sng">
              <a:solidFill>
                <a:srgbClr val="1B03C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1" name="未知">
              <a:extLst>
                <a:ext uri="{FF2B5EF4-FFF2-40B4-BE49-F238E27FC236}">
                  <a16:creationId xmlns:a16="http://schemas.microsoft.com/office/drawing/2014/main" id="{7295DA51-901A-40CF-84AA-02B77E4C6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672"/>
              <a:ext cx="1872" cy="528"/>
            </a:xfrm>
            <a:custGeom>
              <a:avLst/>
              <a:gdLst>
                <a:gd name="T0" fmla="*/ 0 w 1872"/>
                <a:gd name="T1" fmla="*/ 528 h 528"/>
                <a:gd name="T2" fmla="*/ 96 w 1872"/>
                <a:gd name="T3" fmla="*/ 384 h 528"/>
                <a:gd name="T4" fmla="*/ 288 w 1872"/>
                <a:gd name="T5" fmla="*/ 240 h 528"/>
                <a:gd name="T6" fmla="*/ 816 w 1872"/>
                <a:gd name="T7" fmla="*/ 96 h 528"/>
                <a:gd name="T8" fmla="*/ 1872 w 1872"/>
                <a:gd name="T9" fmla="*/ 0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72" h="528">
                  <a:moveTo>
                    <a:pt x="0" y="528"/>
                  </a:moveTo>
                  <a:cubicBezTo>
                    <a:pt x="24" y="480"/>
                    <a:pt x="48" y="432"/>
                    <a:pt x="96" y="384"/>
                  </a:cubicBezTo>
                  <a:cubicBezTo>
                    <a:pt x="144" y="336"/>
                    <a:pt x="168" y="288"/>
                    <a:pt x="288" y="240"/>
                  </a:cubicBezTo>
                  <a:cubicBezTo>
                    <a:pt x="408" y="192"/>
                    <a:pt x="552" y="136"/>
                    <a:pt x="816" y="96"/>
                  </a:cubicBezTo>
                  <a:cubicBezTo>
                    <a:pt x="1080" y="56"/>
                    <a:pt x="1476" y="28"/>
                    <a:pt x="1872" y="0"/>
                  </a:cubicBezTo>
                </a:path>
              </a:pathLst>
            </a:custGeom>
            <a:noFill/>
            <a:ln w="9525" cap="flat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2" name="未知">
              <a:extLst>
                <a:ext uri="{FF2B5EF4-FFF2-40B4-BE49-F238E27FC236}">
                  <a16:creationId xmlns:a16="http://schemas.microsoft.com/office/drawing/2014/main" id="{C53E58B3-EAD7-42BC-A7D9-99A17BDD0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432"/>
              <a:ext cx="1872" cy="768"/>
            </a:xfrm>
            <a:custGeom>
              <a:avLst/>
              <a:gdLst>
                <a:gd name="T0" fmla="*/ 8 w 1880"/>
                <a:gd name="T1" fmla="*/ 768 h 768"/>
                <a:gd name="T2" fmla="*/ 56 w 1880"/>
                <a:gd name="T3" fmla="*/ 528 h 768"/>
                <a:gd name="T4" fmla="*/ 339 w 1880"/>
                <a:gd name="T5" fmla="*/ 288 h 768"/>
                <a:gd name="T6" fmla="*/ 900 w 1880"/>
                <a:gd name="T7" fmla="*/ 96 h 768"/>
                <a:gd name="T8" fmla="*/ 1840 w 1880"/>
                <a:gd name="T9" fmla="*/ 0 h 7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0" h="768">
                  <a:moveTo>
                    <a:pt x="8" y="768"/>
                  </a:moveTo>
                  <a:cubicBezTo>
                    <a:pt x="4" y="688"/>
                    <a:pt x="0" y="608"/>
                    <a:pt x="56" y="528"/>
                  </a:cubicBezTo>
                  <a:cubicBezTo>
                    <a:pt x="112" y="448"/>
                    <a:pt x="200" y="360"/>
                    <a:pt x="344" y="288"/>
                  </a:cubicBezTo>
                  <a:cubicBezTo>
                    <a:pt x="488" y="216"/>
                    <a:pt x="664" y="144"/>
                    <a:pt x="920" y="96"/>
                  </a:cubicBezTo>
                  <a:cubicBezTo>
                    <a:pt x="1176" y="48"/>
                    <a:pt x="1528" y="24"/>
                    <a:pt x="1880" y="0"/>
                  </a:cubicBezTo>
                </a:path>
              </a:pathLst>
            </a:custGeom>
            <a:noFill/>
            <a:ln w="25400" cap="flat" cmpd="sng">
              <a:solidFill>
                <a:srgbClr val="3A92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3" name="未知">
              <a:extLst>
                <a:ext uri="{FF2B5EF4-FFF2-40B4-BE49-F238E27FC236}">
                  <a16:creationId xmlns:a16="http://schemas.microsoft.com/office/drawing/2014/main" id="{70444B8E-4E91-4B55-8F14-CBD43133C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" y="240"/>
              <a:ext cx="1872" cy="672"/>
            </a:xfrm>
            <a:custGeom>
              <a:avLst/>
              <a:gdLst>
                <a:gd name="T0" fmla="*/ 0 w 1872"/>
                <a:gd name="T1" fmla="*/ 672 h 672"/>
                <a:gd name="T2" fmla="*/ 96 w 1872"/>
                <a:gd name="T3" fmla="*/ 528 h 672"/>
                <a:gd name="T4" fmla="*/ 192 w 1872"/>
                <a:gd name="T5" fmla="*/ 432 h 672"/>
                <a:gd name="T6" fmla="*/ 480 w 1872"/>
                <a:gd name="T7" fmla="*/ 288 h 672"/>
                <a:gd name="T8" fmla="*/ 912 w 1872"/>
                <a:gd name="T9" fmla="*/ 144 h 672"/>
                <a:gd name="T10" fmla="*/ 1872 w 1872"/>
                <a:gd name="T11" fmla="*/ 0 h 6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2" h="672">
                  <a:moveTo>
                    <a:pt x="0" y="672"/>
                  </a:moveTo>
                  <a:cubicBezTo>
                    <a:pt x="32" y="620"/>
                    <a:pt x="64" y="568"/>
                    <a:pt x="96" y="528"/>
                  </a:cubicBezTo>
                  <a:cubicBezTo>
                    <a:pt x="128" y="488"/>
                    <a:pt x="128" y="472"/>
                    <a:pt x="192" y="432"/>
                  </a:cubicBezTo>
                  <a:cubicBezTo>
                    <a:pt x="256" y="392"/>
                    <a:pt x="360" y="336"/>
                    <a:pt x="480" y="288"/>
                  </a:cubicBezTo>
                  <a:cubicBezTo>
                    <a:pt x="600" y="240"/>
                    <a:pt x="680" y="192"/>
                    <a:pt x="912" y="144"/>
                  </a:cubicBezTo>
                  <a:cubicBezTo>
                    <a:pt x="1144" y="96"/>
                    <a:pt x="1508" y="48"/>
                    <a:pt x="1872" y="0"/>
                  </a:cubicBezTo>
                </a:path>
              </a:pathLst>
            </a:custGeom>
            <a:noFill/>
            <a:ln w="25400" cap="flat" cmpd="sng">
              <a:solidFill>
                <a:srgbClr val="FE76DA"/>
              </a:solidFill>
              <a:prstDash val="lgDashDot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4" name="Text Box 15">
              <a:extLst>
                <a:ext uri="{FF2B5EF4-FFF2-40B4-BE49-F238E27FC236}">
                  <a16:creationId xmlns:a16="http://schemas.microsoft.com/office/drawing/2014/main" id="{B9094312-8213-4F86-8B96-33D2581E3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32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t</a:t>
              </a:r>
            </a:p>
          </p:txBody>
        </p:sp>
        <p:sp>
          <p:nvSpPr>
            <p:cNvPr id="28695" name="Line 16">
              <a:extLst>
                <a:ext uri="{FF2B5EF4-FFF2-40B4-BE49-F238E27FC236}">
                  <a16:creationId xmlns:a16="http://schemas.microsoft.com/office/drawing/2014/main" id="{C59C41F5-733C-4EDE-8B31-E6FC26050C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536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6" name="Line 17">
              <a:extLst>
                <a:ext uri="{FF2B5EF4-FFF2-40B4-BE49-F238E27FC236}">
                  <a16:creationId xmlns:a16="http://schemas.microsoft.com/office/drawing/2014/main" id="{A5302DCB-63B7-4D1B-856C-7014C7076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200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7" name="Line 18">
              <a:extLst>
                <a:ext uri="{FF2B5EF4-FFF2-40B4-BE49-F238E27FC236}">
                  <a16:creationId xmlns:a16="http://schemas.microsoft.com/office/drawing/2014/main" id="{BF57B6AB-3A66-4C8B-A083-946AF0655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840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8" name="Line 19">
              <a:extLst>
                <a:ext uri="{FF2B5EF4-FFF2-40B4-BE49-F238E27FC236}">
                  <a16:creationId xmlns:a16="http://schemas.microsoft.com/office/drawing/2014/main" id="{5A60A394-2C30-405D-A33A-FC3474F29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496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9" name="Line 20">
              <a:extLst>
                <a:ext uri="{FF2B5EF4-FFF2-40B4-BE49-F238E27FC236}">
                  <a16:creationId xmlns:a16="http://schemas.microsoft.com/office/drawing/2014/main" id="{59281368-2597-498D-BAD4-5EFA1E7EA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776"/>
              <a:ext cx="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700" name="Line 21">
              <a:extLst>
                <a:ext uri="{FF2B5EF4-FFF2-40B4-BE49-F238E27FC236}">
                  <a16:creationId xmlns:a16="http://schemas.microsoft.com/office/drawing/2014/main" id="{F827E545-CFE3-4AAA-BA3A-6E75E15BB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701" name="Line 22">
              <a:extLst>
                <a:ext uri="{FF2B5EF4-FFF2-40B4-BE49-F238E27FC236}">
                  <a16:creationId xmlns:a16="http://schemas.microsoft.com/office/drawing/2014/main" id="{65A1A720-34C9-4072-A7A2-F7EB073E7C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702" name="Line 23">
              <a:extLst>
                <a:ext uri="{FF2B5EF4-FFF2-40B4-BE49-F238E27FC236}">
                  <a16:creationId xmlns:a16="http://schemas.microsoft.com/office/drawing/2014/main" id="{BA860F81-45A0-409C-94B1-6493F1979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703" name="Text Box 24">
              <a:extLst>
                <a:ext uri="{FF2B5EF4-FFF2-40B4-BE49-F238E27FC236}">
                  <a16:creationId xmlns:a16="http://schemas.microsoft.com/office/drawing/2014/main" id="{CFE98EAF-C463-4957-BC7C-0ABA5FE19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632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  <a:ea typeface="黑体" panose="02010609060101010101" pitchFamily="49" charset="-122"/>
                </a:rPr>
                <a:t>1000</a:t>
              </a:r>
            </a:p>
          </p:txBody>
        </p:sp>
        <p:sp>
          <p:nvSpPr>
            <p:cNvPr id="28704" name="Text Box 25">
              <a:extLst>
                <a:ext uri="{FF2B5EF4-FFF2-40B4-BE49-F238E27FC236}">
                  <a16:creationId xmlns:a16="http://schemas.microsoft.com/office/drawing/2014/main" id="{024E53BB-B7FD-4765-B6F5-FE5D25620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632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  <a:ea typeface="黑体" panose="02010609060101010101" pitchFamily="49" charset="-122"/>
                </a:rPr>
                <a:t>2000</a:t>
              </a:r>
            </a:p>
          </p:txBody>
        </p:sp>
        <p:sp>
          <p:nvSpPr>
            <p:cNvPr id="28705" name="Text Box 26">
              <a:extLst>
                <a:ext uri="{FF2B5EF4-FFF2-40B4-BE49-F238E27FC236}">
                  <a16:creationId xmlns:a16="http://schemas.microsoft.com/office/drawing/2014/main" id="{1EFF45EC-A2E1-4588-863E-6F9F6AD16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632"/>
              <a:ext cx="9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Tahoma" panose="020B0604030504040204" pitchFamily="34" charset="0"/>
                  <a:ea typeface="黑体" panose="02010609060101010101" pitchFamily="49" charset="-122"/>
                </a:rPr>
                <a:t>3000</a:t>
              </a:r>
            </a:p>
          </p:txBody>
        </p:sp>
        <p:sp>
          <p:nvSpPr>
            <p:cNvPr id="28706" name="Text Box 27">
              <a:extLst>
                <a:ext uri="{FF2B5EF4-FFF2-40B4-BE49-F238E27FC236}">
                  <a16:creationId xmlns:a16="http://schemas.microsoft.com/office/drawing/2014/main" id="{9488512B-BBB5-4934-BF03-3DFB473135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44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40458C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ε</a:t>
              </a:r>
              <a:r>
                <a:rPr lang="zh-CN" altLang="en-US" sz="2400">
                  <a:latin typeface="Tahoma" panose="020B0604030504040204" pitchFamily="34" charset="0"/>
                  <a:ea typeface="黑体" panose="02010609060101010101" pitchFamily="49" charset="-122"/>
                </a:rPr>
                <a:t>（</a:t>
              </a: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%</a:t>
              </a:r>
              <a:r>
                <a:rPr lang="zh-CN" altLang="en-US" sz="2400">
                  <a:latin typeface="Tahoma" panose="020B0604030504040204" pitchFamily="34" charset="0"/>
                  <a:ea typeface="黑体" panose="02010609060101010101" pitchFamily="49" charset="-122"/>
                </a:rPr>
                <a:t>）</a:t>
              </a:r>
            </a:p>
          </p:txBody>
        </p:sp>
        <p:sp>
          <p:nvSpPr>
            <p:cNvPr id="28707" name="Line 28">
              <a:extLst>
                <a:ext uri="{FF2B5EF4-FFF2-40B4-BE49-F238E27FC236}">
                  <a16:creationId xmlns:a16="http://schemas.microsoft.com/office/drawing/2014/main" id="{E5CC7D58-9319-47E8-BF2D-C529A9837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152"/>
              <a:ext cx="672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708" name="Text Box 29">
              <a:extLst>
                <a:ext uri="{FF2B5EF4-FFF2-40B4-BE49-F238E27FC236}">
                  <a16:creationId xmlns:a16="http://schemas.microsoft.com/office/drawing/2014/main" id="{0847D392-989F-4D7D-8DFB-34043C3BF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44"/>
              <a:ext cx="960" cy="1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003399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聚砜</a:t>
              </a:r>
              <a:r>
                <a:rPr lang="zh-CN" altLang="en-US" sz="2000">
                  <a:latin typeface="Tahoma" panose="020B0604030504040204" pitchFamily="34" charset="0"/>
                  <a:ea typeface="黑体" panose="02010609060101010101" pitchFamily="49" charset="-122"/>
                </a:rPr>
                <a:t> 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00CC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聚苯醚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聚碳酸酯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0D0E1D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改性聚苯醚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00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8709" name="Text Box 30">
              <a:extLst>
                <a:ext uri="{FF2B5EF4-FFF2-40B4-BE49-F238E27FC236}">
                  <a16:creationId xmlns:a16="http://schemas.microsoft.com/office/drawing/2014/main" id="{D622BA8C-9F4E-4635-A394-7C4F0A6B92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92"/>
              <a:ext cx="1104" cy="1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rgbClr val="FF99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ABS</a:t>
              </a:r>
              <a:r>
                <a:rPr lang="zh-CN" altLang="en-US" sz="2000">
                  <a:solidFill>
                    <a:srgbClr val="FF99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（耐热级）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3A9266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聚甲醛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1B03C9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尼龙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rgbClr val="FE76DA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ABS</a:t>
              </a:r>
            </a:p>
          </p:txBody>
        </p:sp>
        <p:sp>
          <p:nvSpPr>
            <p:cNvPr id="28710" name="Text Box 31">
              <a:extLst>
                <a:ext uri="{FF2B5EF4-FFF2-40B4-BE49-F238E27FC236}">
                  <a16:creationId xmlns:a16="http://schemas.microsoft.com/office/drawing/2014/main" id="{9FAD6267-11CE-490C-92AB-B2F6CAFCF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392"/>
              <a:ext cx="9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Tahoma" panose="020B0604030504040204" pitchFamily="34" charset="0"/>
                  <a:ea typeface="黑体" panose="02010609060101010101" pitchFamily="49" charset="-122"/>
                </a:rPr>
                <a:t>0.5</a:t>
              </a:r>
            </a:p>
          </p:txBody>
        </p:sp>
        <p:sp>
          <p:nvSpPr>
            <p:cNvPr id="28711" name="Text Box 32">
              <a:extLst>
                <a:ext uri="{FF2B5EF4-FFF2-40B4-BE49-F238E27FC236}">
                  <a16:creationId xmlns:a16="http://schemas.microsoft.com/office/drawing/2014/main" id="{8BC5D544-A7B8-4EF7-BB39-1CA333BF4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056"/>
              <a:ext cx="8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Tahoma" panose="020B0604030504040204" pitchFamily="34" charset="0"/>
                  <a:ea typeface="黑体" panose="02010609060101010101" pitchFamily="49" charset="-122"/>
                </a:rPr>
                <a:t>1.0</a:t>
              </a:r>
            </a:p>
          </p:txBody>
        </p:sp>
        <p:sp>
          <p:nvSpPr>
            <p:cNvPr id="28712" name="Text Box 33">
              <a:extLst>
                <a:ext uri="{FF2B5EF4-FFF2-40B4-BE49-F238E27FC236}">
                  <a16:creationId xmlns:a16="http://schemas.microsoft.com/office/drawing/2014/main" id="{3A9EC062-8063-4720-A731-AB20C17E3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720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Tahoma" panose="020B0604030504040204" pitchFamily="34" charset="0"/>
                  <a:ea typeface="黑体" panose="02010609060101010101" pitchFamily="49" charset="-122"/>
                </a:rPr>
                <a:t>1.5</a:t>
              </a:r>
            </a:p>
          </p:txBody>
        </p:sp>
        <p:sp>
          <p:nvSpPr>
            <p:cNvPr id="28713" name="Text Box 34">
              <a:extLst>
                <a:ext uri="{FF2B5EF4-FFF2-40B4-BE49-F238E27FC236}">
                  <a16:creationId xmlns:a16="http://schemas.microsoft.com/office/drawing/2014/main" id="{7E188C3C-05A3-48A5-A7FA-B810DA5BF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84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Tahoma" panose="020B0604030504040204" pitchFamily="34" charset="0"/>
                  <a:ea typeface="黑体" panose="02010609060101010101" pitchFamily="49" charset="-122"/>
                </a:rPr>
                <a:t>2.0</a:t>
              </a:r>
            </a:p>
          </p:txBody>
        </p:sp>
      </p:grpSp>
      <p:grpSp>
        <p:nvGrpSpPr>
          <p:cNvPr id="27683" name="Group 35">
            <a:extLst>
              <a:ext uri="{FF2B5EF4-FFF2-40B4-BE49-F238E27FC236}">
                <a16:creationId xmlns:a16="http://schemas.microsoft.com/office/drawing/2014/main" id="{0B7E0AAF-7644-4AD3-8B70-F526A0DAE32B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209800"/>
            <a:ext cx="8839200" cy="1219200"/>
            <a:chOff x="0" y="0"/>
            <a:chExt cx="5568" cy="768"/>
          </a:xfrm>
        </p:grpSpPr>
        <p:sp>
          <p:nvSpPr>
            <p:cNvPr id="28678" name="Rectangle 36">
              <a:extLst>
                <a:ext uri="{FF2B5EF4-FFF2-40B4-BE49-F238E27FC236}">
                  <a16:creationId xmlns:a16="http://schemas.microsoft.com/office/drawing/2014/main" id="{8535004C-7954-410B-B484-D753D7D93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568" cy="768"/>
            </a:xfrm>
            <a:prstGeom prst="rect">
              <a:avLst/>
            </a:prstGeom>
            <a:solidFill>
              <a:srgbClr val="CCFFCC">
                <a:alpha val="7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28679" name="Object 37">
              <a:extLst>
                <a:ext uri="{FF2B5EF4-FFF2-40B4-BE49-F238E27FC236}">
                  <a16:creationId xmlns:a16="http://schemas.microsoft.com/office/drawing/2014/main" id="{EB672FE0-BD43-4775-AB8C-9D3CD88BCE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" y="68"/>
            <a:ext cx="2448" cy="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2" r:id="rId4" imgW="4904740" imgH="1386840" progId="ChemDraw.Document.4.5">
                    <p:embed/>
                  </p:oleObj>
                </mc:Choice>
                <mc:Fallback>
                  <p:oleObj r:id="rId4" imgW="4904740" imgH="1386840" progId="ChemDraw.Document.4.5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68"/>
                          <a:ext cx="2448" cy="6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0" name="Object 38">
              <a:extLst>
                <a:ext uri="{FF2B5EF4-FFF2-40B4-BE49-F238E27FC236}">
                  <a16:creationId xmlns:a16="http://schemas.microsoft.com/office/drawing/2014/main" id="{CF0A5BBB-65CE-4994-A1FB-EB88656ED4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144"/>
            <a:ext cx="1792" cy="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33" r:id="rId6" imgW="1506220" imgH="396240" progId="ChemDraw.Document.4.5">
                    <p:embed/>
                  </p:oleObj>
                </mc:Choice>
                <mc:Fallback>
                  <p:oleObj r:id="rId6" imgW="1506220" imgH="396240" progId="ChemDraw.Document.4.5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44"/>
                          <a:ext cx="1792" cy="4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681" name="Group 39">
              <a:extLst>
                <a:ext uri="{FF2B5EF4-FFF2-40B4-BE49-F238E27FC236}">
                  <a16:creationId xmlns:a16="http://schemas.microsoft.com/office/drawing/2014/main" id="{D57AF10B-963E-4BBC-87A3-975D10DAD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40"/>
              <a:ext cx="350" cy="284"/>
              <a:chOff x="0" y="0"/>
              <a:chExt cx="384" cy="336"/>
            </a:xfrm>
          </p:grpSpPr>
          <p:sp>
            <p:nvSpPr>
              <p:cNvPr id="28682" name="Line 40">
                <a:extLst>
                  <a:ext uri="{FF2B5EF4-FFF2-40B4-BE49-F238E27FC236}">
                    <a16:creationId xmlns:a16="http://schemas.microsoft.com/office/drawing/2014/main" id="{F749A4B8-7BDF-4D38-8D8C-EF3E055F8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44"/>
                <a:ext cx="384" cy="19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8683" name="Line 41">
                <a:extLst>
                  <a:ext uri="{FF2B5EF4-FFF2-40B4-BE49-F238E27FC236}">
                    <a16:creationId xmlns:a16="http://schemas.microsoft.com/office/drawing/2014/main" id="{11327FAA-3DF6-4184-A108-B4BDC463B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384" cy="144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2ED8849-A743-43D4-A04E-4B7CE672B8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3886200" cy="685800"/>
          </a:xfrm>
          <a:solidFill>
            <a:srgbClr val="0000FF"/>
          </a:solidFill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sz="40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如何防止蠕变？</a:t>
            </a:r>
          </a:p>
        </p:txBody>
      </p:sp>
      <p:sp>
        <p:nvSpPr>
          <p:cNvPr id="28675" name="Text Box 3" descr="画布">
            <a:extLst>
              <a:ext uri="{FF2B5EF4-FFF2-40B4-BE49-F238E27FC236}">
                <a16:creationId xmlns:a16="http://schemas.microsoft.com/office/drawing/2014/main" id="{A16B125B-B4EE-4A24-BBFF-E1B94D8E3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6477000" cy="70167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关键：</a:t>
            </a:r>
            <a:r>
              <a:rPr lang="zh-CN" altLang="en-US" sz="4000" b="1">
                <a:solidFill>
                  <a:srgbClr val="0066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减少链的质心位移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E025F8CE-FCB3-4A1E-8CD6-26B82FA4D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525963"/>
            <a:ext cx="6248400" cy="579437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000066"/>
                </a:solidFill>
                <a:latin typeface="Times New Roman" panose="02020603050405020304" pitchFamily="18" charset="0"/>
              </a:rPr>
              <a:t> 链柔顺性大好不好？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619310A0-65DB-4488-8596-775E1A1EB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90800"/>
            <a:ext cx="6248400" cy="57943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000066"/>
                </a:solidFill>
                <a:latin typeface="Times New Roman" panose="02020603050405020304" pitchFamily="18" charset="0"/>
              </a:rPr>
              <a:t> 链间作用力强好还是弱好？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028D8B63-3E48-4897-8BDD-EA110D49F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581400"/>
            <a:ext cx="6248400" cy="579438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000066"/>
                </a:solidFill>
                <a:latin typeface="Times New Roman" panose="02020603050405020304" pitchFamily="18" charset="0"/>
              </a:rPr>
              <a:t> 交联好不好？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 autoUpdateAnimBg="0"/>
      <p:bldP spid="28676" grpId="0" animBg="1" autoUpdateAnimBg="0"/>
      <p:bldP spid="28677" grpId="0" animBg="1" autoUpdateAnimBg="0"/>
      <p:bldP spid="28678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78FB56C-0DEA-434D-8616-8A68A7258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51054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FF00"/>
                </a:solidFill>
                <a:latin typeface="Times New Roman" panose="02020603050405020304" pitchFamily="18" charset="0"/>
              </a:rPr>
              <a:t>应力松弛 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</a:rPr>
              <a:t>stress relaxation</a:t>
            </a:r>
          </a:p>
        </p:txBody>
      </p:sp>
      <p:sp>
        <p:nvSpPr>
          <p:cNvPr id="29699" name="Text Box 3" descr="画布">
            <a:extLst>
              <a:ext uri="{FF2B5EF4-FFF2-40B4-BE49-F238E27FC236}">
                <a16:creationId xmlns:a16="http://schemas.microsoft.com/office/drawing/2014/main" id="{3A4FC8B0-2C78-4722-B668-D4B291561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87475"/>
            <a:ext cx="8534400" cy="120332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en-US" altLang="zh-CN" sz="2800" b="1">
                <a:solidFill>
                  <a:srgbClr val="0066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在恒定的温度和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形变不变</a:t>
            </a:r>
            <a:r>
              <a:rPr lang="zh-CN" altLang="en-US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的情况下</a:t>
            </a:r>
            <a:r>
              <a:rPr lang="en-US" altLang="zh-CN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聚合物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内部应力随着时间的增长而逐渐衰减的现象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6D52C2DF-EEFC-4B7C-923A-79FC06C1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3994150" cy="2662238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>
            <a:extLst>
              <a:ext uri="{FF2B5EF4-FFF2-40B4-BE49-F238E27FC236}">
                <a16:creationId xmlns:a16="http://schemas.microsoft.com/office/drawing/2014/main" id="{B6B399FA-2DEB-40B1-922A-7DB1599D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24200"/>
            <a:ext cx="4038600" cy="26670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9CDD9E06-CEB8-422D-B6B7-BA1C5099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" y="76200"/>
            <a:ext cx="6931025" cy="6858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理想弹性体和理想粘性体的</a:t>
            </a:r>
            <a:r>
              <a:rPr lang="zh-CN" altLang="en-US" b="1">
                <a:solidFill>
                  <a:srgbClr val="FFFF00"/>
                </a:solidFill>
                <a:latin typeface="Times New Roman" panose="02020603050405020304" pitchFamily="18" charset="0"/>
              </a:rPr>
              <a:t>应力松弛</a:t>
            </a: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C83EA0AF-EB37-45B5-BC52-0FF651A0E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54313"/>
            <a:ext cx="2057400" cy="519112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理想弹性体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2F7E4100-85B7-49B8-A720-64169D047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679700"/>
            <a:ext cx="1981200" cy="51911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理想粘性体</a:t>
            </a:r>
          </a:p>
        </p:txBody>
      </p:sp>
      <p:graphicFrame>
        <p:nvGraphicFramePr>
          <p:cNvPr id="30725" name="Object 5">
            <a:extLst>
              <a:ext uri="{FF2B5EF4-FFF2-40B4-BE49-F238E27FC236}">
                <a16:creationId xmlns:a16="http://schemas.microsoft.com/office/drawing/2014/main" id="{24A98C62-ABBF-4634-B7DF-63EF5E709F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3973513"/>
          <a:ext cx="15240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5" r:id="rId3" imgW="496809" imgH="178342" progId="Equation.3">
                  <p:embed/>
                </p:oleObj>
              </mc:Choice>
              <mc:Fallback>
                <p:oleObj r:id="rId3" imgW="496809" imgH="17834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973513"/>
                        <a:ext cx="1524000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>
            <a:extLst>
              <a:ext uri="{FF2B5EF4-FFF2-40B4-BE49-F238E27FC236}">
                <a16:creationId xmlns:a16="http://schemas.microsoft.com/office/drawing/2014/main" id="{990EFBDD-2F38-4A45-940D-90643A79F3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3668713"/>
          <a:ext cx="18288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6" r:id="rId5" imgW="599241" imgH="395244" progId="Equation.3">
                  <p:embed/>
                </p:oleObj>
              </mc:Choice>
              <mc:Fallback>
                <p:oleObj r:id="rId5" imgW="599241" imgH="39524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668713"/>
                        <a:ext cx="18288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>
            <a:extLst>
              <a:ext uri="{FF2B5EF4-FFF2-40B4-BE49-F238E27FC236}">
                <a16:creationId xmlns:a16="http://schemas.microsoft.com/office/drawing/2014/main" id="{6AD0546E-613C-4F53-810A-13B78653A7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152525"/>
          <a:ext cx="24384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7" r:id="rId7" imgW="637490" imgH="152998" progId="Equation.3">
                  <p:embed/>
                </p:oleObj>
              </mc:Choice>
              <mc:Fallback>
                <p:oleObj r:id="rId7" imgW="637490" imgH="15299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152525"/>
                        <a:ext cx="2438400" cy="600075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8" name="Picture 8">
            <a:extLst>
              <a:ext uri="{FF2B5EF4-FFF2-40B4-BE49-F238E27FC236}">
                <a16:creationId xmlns:a16="http://schemas.microsoft.com/office/drawing/2014/main" id="{F866190F-B894-4291-ACBF-835BF2466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2147888"/>
            <a:ext cx="17208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9">
            <a:extLst>
              <a:ext uri="{FF2B5EF4-FFF2-40B4-BE49-F238E27FC236}">
                <a16:creationId xmlns:a16="http://schemas.microsoft.com/office/drawing/2014/main" id="{B5EA1543-F505-46D0-B98E-C12DB7DA3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2146300"/>
            <a:ext cx="1792287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0">
            <a:extLst>
              <a:ext uri="{FF2B5EF4-FFF2-40B4-BE49-F238E27FC236}">
                <a16:creationId xmlns:a16="http://schemas.microsoft.com/office/drawing/2014/main" id="{94153B77-4508-473B-932C-67E11790C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08500"/>
            <a:ext cx="180181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1">
            <a:extLst>
              <a:ext uri="{FF2B5EF4-FFF2-40B4-BE49-F238E27FC236}">
                <a16:creationId xmlns:a16="http://schemas.microsoft.com/office/drawing/2014/main" id="{24B23313-43DB-4962-8D08-5E67CF87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4419600"/>
            <a:ext cx="17668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Rectangle 12">
            <a:extLst>
              <a:ext uri="{FF2B5EF4-FFF2-40B4-BE49-F238E27FC236}">
                <a16:creationId xmlns:a16="http://schemas.microsoft.com/office/drawing/2014/main" id="{F4A08F90-517D-47FC-AE38-C2D9EBF75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92313"/>
            <a:ext cx="3886200" cy="4419600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0733" name="Rectangle 13">
            <a:extLst>
              <a:ext uri="{FF2B5EF4-FFF2-40B4-BE49-F238E27FC236}">
                <a16:creationId xmlns:a16="http://schemas.microsoft.com/office/drawing/2014/main" id="{15CBEFD3-B168-4EE6-A553-BE912EC23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993900"/>
            <a:ext cx="3886200" cy="4419600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nimBg="1" autoUpdateAnimBg="0"/>
      <p:bldP spid="30724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C6237914-614F-4C83-BF76-D29BC42F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34258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3" descr="画布">
            <a:extLst>
              <a:ext uri="{FF2B5EF4-FFF2-40B4-BE49-F238E27FC236}">
                <a16:creationId xmlns:a16="http://schemas.microsoft.com/office/drawing/2014/main" id="{835C1662-1CCD-408C-B2DD-F1D77EB64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343400"/>
            <a:ext cx="8763000" cy="227012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原因</a:t>
            </a:r>
            <a:r>
              <a:rPr lang="en-US" altLang="zh-CN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en-US" altLang="zh-CN" sz="2200" b="1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 b="1">
                <a:solidFill>
                  <a:srgbClr val="003300"/>
                </a:solidFill>
                <a:latin typeface="楷体_GB2312" pitchFamily="49" charset="-122"/>
                <a:ea typeface="楷体_GB2312" pitchFamily="49" charset="-122"/>
              </a:rPr>
              <a:t>被拉长时</a:t>
            </a:r>
            <a:r>
              <a:rPr lang="en-US" altLang="zh-CN" sz="2200" b="1">
                <a:solidFill>
                  <a:srgbClr val="0033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3300"/>
                </a:solidFill>
                <a:latin typeface="楷体_GB2312" pitchFamily="49" charset="-122"/>
                <a:ea typeface="楷体_GB2312" pitchFamily="49" charset="-122"/>
              </a:rPr>
              <a:t>处于不平衡构象</a:t>
            </a:r>
            <a:r>
              <a:rPr lang="en-US" altLang="zh-CN" sz="2200" b="1">
                <a:solidFill>
                  <a:srgbClr val="0033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3300"/>
                </a:solidFill>
                <a:latin typeface="楷体_GB2312" pitchFamily="49" charset="-122"/>
                <a:ea typeface="楷体_GB2312" pitchFamily="49" charset="-122"/>
              </a:rPr>
              <a:t>要逐渐过渡到平衡的构象</a:t>
            </a:r>
            <a:r>
              <a:rPr lang="en-US" altLang="zh-CN" sz="2200" b="1">
                <a:solidFill>
                  <a:srgbClr val="339933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即链段随着外力的方向运动以减小或者消除内部应力</a:t>
            </a:r>
            <a:r>
              <a:rPr lang="en-US" altLang="zh-CN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如果</a:t>
            </a:r>
            <a:r>
              <a:rPr lang="en-US" altLang="zh-CN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zh-CN" altLang="en-US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很高</a:t>
            </a:r>
            <a:r>
              <a:rPr lang="en-US" altLang="zh-CN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(&gt;&gt;Tg),</a:t>
            </a:r>
            <a:r>
              <a:rPr lang="zh-CN" altLang="en-US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链运动摩擦阻力很小</a:t>
            </a:r>
            <a:r>
              <a:rPr lang="en-US" altLang="zh-CN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应力很快松弛掉了</a:t>
            </a:r>
            <a:r>
              <a:rPr lang="en-US" altLang="zh-CN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所以观察不到</a:t>
            </a:r>
            <a:r>
              <a:rPr lang="en-US" altLang="zh-CN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反之</a:t>
            </a:r>
            <a:r>
              <a:rPr lang="en-US" altLang="zh-CN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内摩擦阻力很大</a:t>
            </a:r>
            <a:r>
              <a:rPr lang="en-US" altLang="zh-CN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链段运动能力差</a:t>
            </a:r>
            <a:r>
              <a:rPr lang="en-US" altLang="zh-CN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应力松弛慢</a:t>
            </a:r>
            <a:r>
              <a:rPr lang="en-US" altLang="zh-CN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也观察不到</a:t>
            </a:r>
            <a:r>
              <a:rPr lang="en-US" altLang="zh-CN" sz="22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zh-CN" altLang="en-US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只有在</a:t>
            </a:r>
            <a:r>
              <a:rPr lang="en-US" altLang="zh-CN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Tg</a:t>
            </a:r>
            <a:r>
              <a:rPr lang="zh-CN" altLang="en-US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温度附近的几十度的范围内应力松弛现象比较明显</a:t>
            </a:r>
            <a:r>
              <a:rPr lang="en-US" altLang="zh-CN" sz="2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7F921954-3750-4EA5-9D76-14EF074EB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3622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00FF00"/>
                </a:solidFill>
                <a:latin typeface="Times New Roman" panose="02020603050405020304" pitchFamily="18" charset="0"/>
              </a:rPr>
              <a:t>交联聚合物</a:t>
            </a:r>
          </a:p>
        </p:txBody>
      </p:sp>
      <p:sp>
        <p:nvSpPr>
          <p:cNvPr id="31749" name="Text Box 5">
            <a:extLst>
              <a:ext uri="{FF2B5EF4-FFF2-40B4-BE49-F238E27FC236}">
                <a16:creationId xmlns:a16="http://schemas.microsoft.com/office/drawing/2014/main" id="{E22EC38F-F6DA-4C3D-ABFC-E82F8CBFA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535363"/>
            <a:ext cx="228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线形聚合物</a:t>
            </a:r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BF93F546-0129-41F6-85C6-02A28CE297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19400" y="2667000"/>
            <a:ext cx="838200" cy="304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51" name="Line 7">
            <a:extLst>
              <a:ext uri="{FF2B5EF4-FFF2-40B4-BE49-F238E27FC236}">
                <a16:creationId xmlns:a16="http://schemas.microsoft.com/office/drawing/2014/main" id="{E142BDCC-BC96-4D94-9CD4-0B3271214A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4200" y="3886200"/>
            <a:ext cx="609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5E229597-4EF5-4DFF-87E5-11318F852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752600"/>
            <a:ext cx="2895600" cy="739775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006600"/>
                </a:solidFill>
                <a:latin typeface="Times New Roman" panose="02020603050405020304" pitchFamily="18" charset="0"/>
              </a:rPr>
              <a:t>不能产生质心位移，应力只能松弛到平衡值</a:t>
            </a:r>
          </a:p>
        </p:txBody>
      </p:sp>
      <p:sp>
        <p:nvSpPr>
          <p:cNvPr id="32777" name="Rectangle 9">
            <a:extLst>
              <a:ext uri="{FF2B5EF4-FFF2-40B4-BE49-F238E27FC236}">
                <a16:creationId xmlns:a16="http://schemas.microsoft.com/office/drawing/2014/main" id="{F4884E94-8AC7-4E77-8F5B-7AE251295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4800"/>
            <a:ext cx="5029200" cy="5334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交联和线形聚合物的应力松弛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ldLvl="0" animBg="1" autoUpdateAnimBg="0"/>
      <p:bldP spid="31748" grpId="0" autoUpdateAnimBg="0"/>
      <p:bldP spid="31749" grpId="0" autoUpdateAnimBg="0"/>
      <p:bldP spid="31752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4E7DE31F-FB3F-42A2-8C64-D679FB265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828800"/>
            <a:ext cx="7181850" cy="2667000"/>
          </a:xfr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D8421F9-28BD-48C2-88B3-037C1DA5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2971800"/>
            <a:ext cx="26384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4C54A4A2-83DD-4E01-B190-4907622E8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3429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4">
            <a:extLst>
              <a:ext uri="{FF2B5EF4-FFF2-40B4-BE49-F238E27FC236}">
                <a16:creationId xmlns:a16="http://schemas.microsoft.com/office/drawing/2014/main" id="{5338C58C-2369-4040-B194-13610366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943600"/>
            <a:ext cx="3200400" cy="396875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Times New Roman" panose="02020603050405020304" pitchFamily="18" charset="0"/>
              </a:rPr>
              <a:t>形变对时间不存在依赖性</a:t>
            </a:r>
          </a:p>
        </p:txBody>
      </p:sp>
      <p:graphicFrame>
        <p:nvGraphicFramePr>
          <p:cNvPr id="7173" name="Object 5">
            <a:extLst>
              <a:ext uri="{FF2B5EF4-FFF2-40B4-BE49-F238E27FC236}">
                <a16:creationId xmlns:a16="http://schemas.microsoft.com/office/drawing/2014/main" id="{5EB61369-F66B-49CB-B15C-BD7D9B1FA3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468563"/>
          <a:ext cx="19812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" r:id="rId5" imgW="496809" imgH="178342" progId="Equation.3">
                  <p:embed/>
                </p:oleObj>
              </mc:Choice>
              <mc:Fallback>
                <p:oleObj r:id="rId5" imgW="496809" imgH="17834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68563"/>
                        <a:ext cx="1981200" cy="65563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6">
            <a:extLst>
              <a:ext uri="{FF2B5EF4-FFF2-40B4-BE49-F238E27FC236}">
                <a16:creationId xmlns:a16="http://schemas.microsoft.com/office/drawing/2014/main" id="{47185BEE-229B-4AF7-B806-FF4CEC62CE0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57200" y="1371600"/>
            <a:ext cx="2133600" cy="609600"/>
          </a:xfrm>
          <a:solidFill>
            <a:srgbClr val="990000"/>
          </a:solidFill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虎克定律</a:t>
            </a:r>
          </a:p>
        </p:txBody>
      </p:sp>
      <p:grpSp>
        <p:nvGrpSpPr>
          <p:cNvPr id="7175" name="Group 7">
            <a:extLst>
              <a:ext uri="{FF2B5EF4-FFF2-40B4-BE49-F238E27FC236}">
                <a16:creationId xmlns:a16="http://schemas.microsoft.com/office/drawing/2014/main" id="{4D926518-4422-49F5-987F-FF63A5CF6C97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362200"/>
            <a:ext cx="4098925" cy="1501775"/>
            <a:chOff x="0" y="0"/>
            <a:chExt cx="2582" cy="946"/>
          </a:xfrm>
        </p:grpSpPr>
        <p:sp>
          <p:nvSpPr>
            <p:cNvPr id="7180" name="Text Box 8">
              <a:extLst>
                <a:ext uri="{FF2B5EF4-FFF2-40B4-BE49-F238E27FC236}">
                  <a16:creationId xmlns:a16="http://schemas.microsoft.com/office/drawing/2014/main" id="{DA1699A1-A699-4051-81AC-184B990DE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1" y="0"/>
              <a:ext cx="1741" cy="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lang="zh-CN" altLang="en-US" sz="2800" b="1">
                  <a:solidFill>
                    <a:srgbClr val="000066"/>
                  </a:solidFill>
                  <a:latin typeface="方正仿宋简体" pitchFamily="2" charset="-122"/>
                  <a:ea typeface="方正仿宋简体" pitchFamily="2" charset="-122"/>
                </a:rPr>
                <a:t>弹性模量 </a:t>
              </a:r>
              <a:r>
                <a:rPr lang="en-US" altLang="zh-CN" sz="2800" b="1" i="1">
                  <a:solidFill>
                    <a:srgbClr val="000066"/>
                  </a:solidFill>
                  <a:latin typeface="方正仿宋简体" pitchFamily="2" charset="-122"/>
                  <a:ea typeface="方正仿宋简体" pitchFamily="2" charset="-122"/>
                </a:rPr>
                <a:t>E</a:t>
              </a:r>
            </a:p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66"/>
                  </a:solidFill>
                  <a:latin typeface="方正仿宋简体" pitchFamily="2" charset="-122"/>
                  <a:ea typeface="方正仿宋简体" pitchFamily="2" charset="-122"/>
                </a:rPr>
                <a:t>Elastic modulus</a:t>
              </a:r>
              <a:endParaRPr lang="en-US" altLang="zh-CN" sz="2800" b="1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81" name="Oval 9">
              <a:extLst>
                <a:ext uri="{FF2B5EF4-FFF2-40B4-BE49-F238E27FC236}">
                  <a16:creationId xmlns:a16="http://schemas.microsoft.com/office/drawing/2014/main" id="{65B63B9A-DCAC-4E57-A6AD-DF483B14F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"/>
              <a:ext cx="402" cy="576"/>
            </a:xfrm>
            <a:prstGeom prst="ellipse">
              <a:avLst/>
            </a:prstGeom>
            <a:noFill/>
            <a:ln w="57150">
              <a:solidFill>
                <a:srgbClr val="66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pic>
        <p:nvPicPr>
          <p:cNvPr id="7176" name="Picture 10">
            <a:extLst>
              <a:ext uri="{FF2B5EF4-FFF2-40B4-BE49-F238E27FC236}">
                <a16:creationId xmlns:a16="http://schemas.microsoft.com/office/drawing/2014/main" id="{0B860D63-C819-42DE-9623-C460572F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2400"/>
            <a:ext cx="24384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tangle 11">
            <a:extLst>
              <a:ext uri="{FF2B5EF4-FFF2-40B4-BE49-F238E27FC236}">
                <a16:creationId xmlns:a16="http://schemas.microsoft.com/office/drawing/2014/main" id="{7A533F44-44F6-43A4-9045-8F967284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4876800" cy="609600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Ideal elastic solid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理想弹性体</a:t>
            </a:r>
          </a:p>
        </p:txBody>
      </p:sp>
      <p:sp>
        <p:nvSpPr>
          <p:cNvPr id="7178" name="Line 12">
            <a:extLst>
              <a:ext uri="{FF2B5EF4-FFF2-40B4-BE49-F238E27FC236}">
                <a16:creationId xmlns:a16="http://schemas.microsoft.com/office/drawing/2014/main" id="{8043861D-418D-45CE-BD07-982FD0CBD5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0338" y="1662113"/>
            <a:ext cx="0" cy="3810000"/>
          </a:xfrm>
          <a:prstGeom prst="line">
            <a:avLst/>
          </a:prstGeom>
          <a:noFill/>
          <a:ln w="38100">
            <a:solidFill>
              <a:srgbClr val="FF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9" name="Line 13">
            <a:extLst>
              <a:ext uri="{FF2B5EF4-FFF2-40B4-BE49-F238E27FC236}">
                <a16:creationId xmlns:a16="http://schemas.microsoft.com/office/drawing/2014/main" id="{1293C201-BECF-4AD7-8DBD-D931C94A5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1425" y="1676400"/>
            <a:ext cx="0" cy="3810000"/>
          </a:xfrm>
          <a:prstGeom prst="line">
            <a:avLst/>
          </a:prstGeom>
          <a:noFill/>
          <a:ln w="38100">
            <a:solidFill>
              <a:srgbClr val="FF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>
            <a:extLst>
              <a:ext uri="{FF2B5EF4-FFF2-40B4-BE49-F238E27FC236}">
                <a16:creationId xmlns:a16="http://schemas.microsoft.com/office/drawing/2014/main" id="{1714480E-EE4B-48D4-8E82-12FFDB818E38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600200"/>
            <a:ext cx="6858000" cy="3119438"/>
            <a:chOff x="0" y="0"/>
            <a:chExt cx="4037" cy="2552"/>
          </a:xfrm>
        </p:grpSpPr>
        <p:sp>
          <p:nvSpPr>
            <p:cNvPr id="34821" name="Line 3">
              <a:extLst>
                <a:ext uri="{FF2B5EF4-FFF2-40B4-BE49-F238E27FC236}">
                  <a16:creationId xmlns:a16="http://schemas.microsoft.com/office/drawing/2014/main" id="{257475A1-939A-4A13-B9F2-5500F55900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" y="0"/>
              <a:ext cx="0" cy="20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22" name="Line 4">
              <a:extLst>
                <a:ext uri="{FF2B5EF4-FFF2-40B4-BE49-F238E27FC236}">
                  <a16:creationId xmlns:a16="http://schemas.microsoft.com/office/drawing/2014/main" id="{3CE8E21C-EA41-41AE-A1D1-D2DEAD926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" y="2042"/>
              <a:ext cx="2495" cy="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23" name="未知">
              <a:extLst>
                <a:ext uri="{FF2B5EF4-FFF2-40B4-BE49-F238E27FC236}">
                  <a16:creationId xmlns:a16="http://schemas.microsoft.com/office/drawing/2014/main" id="{FBEB5DA4-8843-453E-82A0-9BA443DD3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" y="590"/>
              <a:ext cx="1769" cy="227"/>
            </a:xfrm>
            <a:custGeom>
              <a:avLst/>
              <a:gdLst>
                <a:gd name="T0" fmla="*/ 0 w 1769"/>
                <a:gd name="T1" fmla="*/ 0 h 227"/>
                <a:gd name="T2" fmla="*/ 817 w 1769"/>
                <a:gd name="T3" fmla="*/ 181 h 227"/>
                <a:gd name="T4" fmla="*/ 1769 w 1769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69" h="227">
                  <a:moveTo>
                    <a:pt x="0" y="0"/>
                  </a:moveTo>
                  <a:cubicBezTo>
                    <a:pt x="261" y="71"/>
                    <a:pt x="522" y="143"/>
                    <a:pt x="817" y="181"/>
                  </a:cubicBezTo>
                  <a:cubicBezTo>
                    <a:pt x="1112" y="219"/>
                    <a:pt x="1610" y="219"/>
                    <a:pt x="1769" y="227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24" name="未知">
              <a:extLst>
                <a:ext uri="{FF2B5EF4-FFF2-40B4-BE49-F238E27FC236}">
                  <a16:creationId xmlns:a16="http://schemas.microsoft.com/office/drawing/2014/main" id="{92B3EA5B-8416-4A22-BFE8-CC9C0AD76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" y="635"/>
              <a:ext cx="1724" cy="590"/>
            </a:xfrm>
            <a:custGeom>
              <a:avLst/>
              <a:gdLst>
                <a:gd name="T0" fmla="*/ 0 w 1724"/>
                <a:gd name="T1" fmla="*/ 0 h 590"/>
                <a:gd name="T2" fmla="*/ 499 w 1724"/>
                <a:gd name="T3" fmla="*/ 454 h 590"/>
                <a:gd name="T4" fmla="*/ 1724 w 1724"/>
                <a:gd name="T5" fmla="*/ 590 h 5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24" h="590">
                  <a:moveTo>
                    <a:pt x="0" y="0"/>
                  </a:moveTo>
                  <a:cubicBezTo>
                    <a:pt x="106" y="178"/>
                    <a:pt x="212" y="356"/>
                    <a:pt x="499" y="454"/>
                  </a:cubicBezTo>
                  <a:cubicBezTo>
                    <a:pt x="786" y="552"/>
                    <a:pt x="1520" y="567"/>
                    <a:pt x="1724" y="59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25" name="未知">
              <a:extLst>
                <a:ext uri="{FF2B5EF4-FFF2-40B4-BE49-F238E27FC236}">
                  <a16:creationId xmlns:a16="http://schemas.microsoft.com/office/drawing/2014/main" id="{EB7370FD-493B-43E2-8523-AC7AD9965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" y="635"/>
              <a:ext cx="771" cy="1271"/>
            </a:xfrm>
            <a:custGeom>
              <a:avLst/>
              <a:gdLst>
                <a:gd name="T0" fmla="*/ 0 w 771"/>
                <a:gd name="T1" fmla="*/ 0 h 1271"/>
                <a:gd name="T2" fmla="*/ 227 w 771"/>
                <a:gd name="T3" fmla="*/ 1044 h 1271"/>
                <a:gd name="T4" fmla="*/ 771 w 771"/>
                <a:gd name="T5" fmla="*/ 1271 h 12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1" h="1271">
                  <a:moveTo>
                    <a:pt x="0" y="0"/>
                  </a:moveTo>
                  <a:cubicBezTo>
                    <a:pt x="49" y="416"/>
                    <a:pt x="98" y="832"/>
                    <a:pt x="227" y="1044"/>
                  </a:cubicBezTo>
                  <a:cubicBezTo>
                    <a:pt x="356" y="1256"/>
                    <a:pt x="680" y="1233"/>
                    <a:pt x="771" y="1271"/>
                  </a:cubicBezTo>
                </a:path>
              </a:pathLst>
            </a:custGeom>
            <a:noFill/>
            <a:ln w="38100" cap="flat" cmpd="sng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26" name="Text Box 8">
              <a:extLst>
                <a:ext uri="{FF2B5EF4-FFF2-40B4-BE49-F238E27FC236}">
                  <a16:creationId xmlns:a16="http://schemas.microsoft.com/office/drawing/2014/main" id="{A65D31BE-8EDC-4AE3-9D96-EDC28800C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55"/>
              <a:ext cx="453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E</a:t>
              </a:r>
              <a:r>
                <a:rPr lang="zh-CN" altLang="en-US" sz="2400" b="1" baseline="-250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0</a:t>
              </a:r>
            </a:p>
          </p:txBody>
        </p:sp>
        <p:sp>
          <p:nvSpPr>
            <p:cNvPr id="34827" name="Text Box 9">
              <a:extLst>
                <a:ext uri="{FF2B5EF4-FFF2-40B4-BE49-F238E27FC236}">
                  <a16:creationId xmlns:a16="http://schemas.microsoft.com/office/drawing/2014/main" id="{B10CD538-AFD2-49FA-AB4E-B9BECE92E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8" y="634"/>
              <a:ext cx="145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玻璃态</a:t>
              </a:r>
            </a:p>
          </p:txBody>
        </p:sp>
        <p:sp>
          <p:nvSpPr>
            <p:cNvPr id="34828" name="Text Box 10">
              <a:extLst>
                <a:ext uri="{FF2B5EF4-FFF2-40B4-BE49-F238E27FC236}">
                  <a16:creationId xmlns:a16="http://schemas.microsoft.com/office/drawing/2014/main" id="{A5F45E3F-9B22-4251-9160-FB3FC1606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8" y="1179"/>
              <a:ext cx="154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高弹态</a:t>
              </a:r>
            </a:p>
          </p:txBody>
        </p:sp>
        <p:sp>
          <p:nvSpPr>
            <p:cNvPr id="34829" name="Text Box 11">
              <a:extLst>
                <a:ext uri="{FF2B5EF4-FFF2-40B4-BE49-F238E27FC236}">
                  <a16:creationId xmlns:a16="http://schemas.microsoft.com/office/drawing/2014/main" id="{DF6BA698-D073-4EEA-B115-0DE3519D0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1679"/>
              <a:ext cx="1587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粘流态</a:t>
              </a:r>
            </a:p>
          </p:txBody>
        </p:sp>
        <p:sp>
          <p:nvSpPr>
            <p:cNvPr id="34830" name="Text Box 12">
              <a:extLst>
                <a:ext uri="{FF2B5EF4-FFF2-40B4-BE49-F238E27FC236}">
                  <a16:creationId xmlns:a16="http://schemas.microsoft.com/office/drawing/2014/main" id="{B1792612-C2FE-446A-AA9F-2CF6C8479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4" y="2178"/>
              <a:ext cx="1633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t</a:t>
              </a:r>
            </a:p>
          </p:txBody>
        </p:sp>
      </p:grpSp>
      <p:sp>
        <p:nvSpPr>
          <p:cNvPr id="33805" name="Text Box 13" descr="画布">
            <a:extLst>
              <a:ext uri="{FF2B5EF4-FFF2-40B4-BE49-F238E27FC236}">
                <a16:creationId xmlns:a16="http://schemas.microsoft.com/office/drawing/2014/main" id="{E1868EC9-CA84-498A-82BF-1B9E87AF5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53000"/>
            <a:ext cx="8253413" cy="120332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高分子链的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构象重排和分子链滑移</a:t>
            </a:r>
            <a:r>
              <a:rPr lang="zh-CN" altLang="en-US" sz="28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是导致材料蠕变和应力松弛的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根本原因。</a:t>
            </a:r>
            <a:r>
              <a:rPr lang="zh-CN" altLang="en-US" sz="2800" b="1">
                <a:solidFill>
                  <a:srgbClr val="00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4820" name="Rectangle 14">
            <a:extLst>
              <a:ext uri="{FF2B5EF4-FFF2-40B4-BE49-F238E27FC236}">
                <a16:creationId xmlns:a16="http://schemas.microsoft.com/office/drawing/2014/main" id="{4763E185-1074-4E6C-973C-3957FAAF8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51054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FF00"/>
                </a:solidFill>
                <a:latin typeface="Times New Roman" panose="02020603050405020304" pitchFamily="18" charset="0"/>
              </a:rPr>
              <a:t>应力松弛 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</a:rPr>
              <a:t>stress relaxation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5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1E232479-95EE-4069-980A-41CB55B3A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3820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分子量和交联</a:t>
            </a:r>
            <a:r>
              <a:rPr lang="zh-CN" altLang="en-US" sz="36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如何影响高分子蠕变曲线？</a:t>
            </a:r>
          </a:p>
        </p:txBody>
      </p:sp>
      <p:grpSp>
        <p:nvGrpSpPr>
          <p:cNvPr id="35843" name="Group 3">
            <a:extLst>
              <a:ext uri="{FF2B5EF4-FFF2-40B4-BE49-F238E27FC236}">
                <a16:creationId xmlns:a16="http://schemas.microsoft.com/office/drawing/2014/main" id="{02D351AC-B2BE-42A0-A90D-F31DC560865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819400"/>
            <a:ext cx="5029200" cy="3505200"/>
            <a:chOff x="0" y="0"/>
            <a:chExt cx="3312" cy="2064"/>
          </a:xfrm>
        </p:grpSpPr>
        <p:sp>
          <p:nvSpPr>
            <p:cNvPr id="35844" name="Rectangle 4">
              <a:extLst>
                <a:ext uri="{FF2B5EF4-FFF2-40B4-BE49-F238E27FC236}">
                  <a16:creationId xmlns:a16="http://schemas.microsoft.com/office/drawing/2014/main" id="{73088680-A7CF-4DC3-85EF-5CE5A1BE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312" cy="2064"/>
            </a:xfrm>
            <a:prstGeom prst="rect">
              <a:avLst/>
            </a:prstGeom>
            <a:solidFill>
              <a:srgbClr val="FF33CC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pSp>
          <p:nvGrpSpPr>
            <p:cNvPr id="35845" name="Group 5">
              <a:extLst>
                <a:ext uri="{FF2B5EF4-FFF2-40B4-BE49-F238E27FC236}">
                  <a16:creationId xmlns:a16="http://schemas.microsoft.com/office/drawing/2014/main" id="{8DE1EA5D-790A-49E0-8B45-BF52035E30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96"/>
              <a:ext cx="2928" cy="1813"/>
              <a:chOff x="0" y="0"/>
              <a:chExt cx="2334" cy="1664"/>
            </a:xfrm>
          </p:grpSpPr>
          <p:sp>
            <p:nvSpPr>
              <p:cNvPr id="35846" name="Line 6">
                <a:extLst>
                  <a:ext uri="{FF2B5EF4-FFF2-40B4-BE49-F238E27FC236}">
                    <a16:creationId xmlns:a16="http://schemas.microsoft.com/office/drawing/2014/main" id="{8F48D355-6519-4763-81CC-B5E54710F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7" y="326"/>
                <a:ext cx="318" cy="91"/>
              </a:xfrm>
              <a:prstGeom prst="line">
                <a:avLst/>
              </a:prstGeom>
              <a:noFill/>
              <a:ln w="381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5847" name="Group 7">
                <a:extLst>
                  <a:ext uri="{FF2B5EF4-FFF2-40B4-BE49-F238E27FC236}">
                    <a16:creationId xmlns:a16="http://schemas.microsoft.com/office/drawing/2014/main" id="{AF485A0D-018D-47D3-8E97-947E42D921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334" cy="1664"/>
                <a:chOff x="0" y="0"/>
                <a:chExt cx="2334" cy="1664"/>
              </a:xfrm>
            </p:grpSpPr>
            <p:sp>
              <p:nvSpPr>
                <p:cNvPr id="35848" name="Line 8">
                  <a:extLst>
                    <a:ext uri="{FF2B5EF4-FFF2-40B4-BE49-F238E27FC236}">
                      <a16:creationId xmlns:a16="http://schemas.microsoft.com/office/drawing/2014/main" id="{79926675-62F9-48D0-857E-19A84296F2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17" y="323"/>
                  <a:ext cx="0" cy="229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849" name="Group 9">
                  <a:extLst>
                    <a:ext uri="{FF2B5EF4-FFF2-40B4-BE49-F238E27FC236}">
                      <a16:creationId xmlns:a16="http://schemas.microsoft.com/office/drawing/2014/main" id="{DA7D75CF-8E75-418B-B237-7DDEF2BBF7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334" cy="1664"/>
                  <a:chOff x="0" y="0"/>
                  <a:chExt cx="2334" cy="1664"/>
                </a:xfrm>
              </p:grpSpPr>
              <p:sp>
                <p:nvSpPr>
                  <p:cNvPr id="35850" name="Line 10">
                    <a:extLst>
                      <a:ext uri="{FF2B5EF4-FFF2-40B4-BE49-F238E27FC236}">
                        <a16:creationId xmlns:a16="http://schemas.microsoft.com/office/drawing/2014/main" id="{DE3796C5-4018-45F7-8C98-6248836333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2" y="1192"/>
                    <a:ext cx="0" cy="230"/>
                  </a:xfrm>
                  <a:prstGeom prst="line">
                    <a:avLst/>
                  </a:prstGeom>
                  <a:noFill/>
                  <a:ln w="38100">
                    <a:solidFill>
                      <a:srgbClr val="00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51" name="Arc 11">
                    <a:extLst>
                      <a:ext uri="{FF2B5EF4-FFF2-40B4-BE49-F238E27FC236}">
                        <a16:creationId xmlns:a16="http://schemas.microsoft.com/office/drawing/2014/main" id="{6FFD92A7-BCE6-4C03-A869-D7C5B2D213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568221">
                    <a:off x="1235" y="530"/>
                    <a:ext cx="687" cy="5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flat" cmpd="sng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5852" name="Group 12">
                    <a:extLst>
                      <a:ext uri="{FF2B5EF4-FFF2-40B4-BE49-F238E27FC236}">
                        <a16:creationId xmlns:a16="http://schemas.microsoft.com/office/drawing/2014/main" id="{BD1B39D1-94B8-4BE9-B259-A491DC2759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0" y="307"/>
                    <a:ext cx="1324" cy="885"/>
                    <a:chOff x="0" y="0"/>
                    <a:chExt cx="1324" cy="885"/>
                  </a:xfrm>
                </p:grpSpPr>
                <p:sp>
                  <p:nvSpPr>
                    <p:cNvPr id="35877" name="Line 13">
                      <a:extLst>
                        <a:ext uri="{FF2B5EF4-FFF2-40B4-BE49-F238E27FC236}">
                          <a16:creationId xmlns:a16="http://schemas.microsoft.com/office/drawing/2014/main" id="{218437CC-D3F8-4A77-96B9-F880F8F6F23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0" y="0"/>
                      <a:ext cx="1324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5878" name="Group 14">
                      <a:extLst>
                        <a:ext uri="{FF2B5EF4-FFF2-40B4-BE49-F238E27FC236}">
                          <a16:creationId xmlns:a16="http://schemas.microsoft.com/office/drawing/2014/main" id="{BA622EDF-52ED-4BC8-9558-3FADCB81E7B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" y="13"/>
                      <a:ext cx="0" cy="872"/>
                      <a:chOff x="0" y="0"/>
                      <a:chExt cx="0" cy="872"/>
                    </a:xfrm>
                  </p:grpSpPr>
                  <p:sp>
                    <p:nvSpPr>
                      <p:cNvPr id="35880" name="Line 15">
                        <a:extLst>
                          <a:ext uri="{FF2B5EF4-FFF2-40B4-BE49-F238E27FC236}">
                            <a16:creationId xmlns:a16="http://schemas.microsoft.com/office/drawing/2014/main" id="{BAEAA725-960D-49CD-86EB-54BC7610A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0" y="0"/>
                        <a:ext cx="0" cy="368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bg2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5881" name="Line 16">
                        <a:extLst>
                          <a:ext uri="{FF2B5EF4-FFF2-40B4-BE49-F238E27FC236}">
                            <a16:creationId xmlns:a16="http://schemas.microsoft.com/office/drawing/2014/main" id="{4EF3B961-08CE-4000-A9FE-2860761EC93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368"/>
                        <a:ext cx="0" cy="50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bg2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35879" name="Text Box 17">
                      <a:extLst>
                        <a:ext uri="{FF2B5EF4-FFF2-40B4-BE49-F238E27FC236}">
                          <a16:creationId xmlns:a16="http://schemas.microsoft.com/office/drawing/2014/main" id="{C7454DD7-E1AB-4986-9074-D3F9736970A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3" y="335"/>
                      <a:ext cx="634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400" b="1"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2400" b="1" i="1">
                          <a:solidFill>
                            <a:srgbClr val="333399"/>
                          </a:solidFill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solidFill>
                            <a:srgbClr val="333399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endParaRPr lang="en-US" altLang="zh-CN" sz="2400" b="1">
                        <a:solidFill>
                          <a:srgbClr val="333399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5853" name="Group 18">
                    <a:extLst>
                      <a:ext uri="{FF2B5EF4-FFF2-40B4-BE49-F238E27FC236}">
                        <a16:creationId xmlns:a16="http://schemas.microsoft.com/office/drawing/2014/main" id="{BAD218DB-973A-40CF-B96B-A9009B7073C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334" cy="1664"/>
                    <a:chOff x="0" y="0"/>
                    <a:chExt cx="2334" cy="1664"/>
                  </a:xfrm>
                </p:grpSpPr>
                <p:grpSp>
                  <p:nvGrpSpPr>
                    <p:cNvPr id="35872" name="Group 19">
                      <a:extLst>
                        <a:ext uri="{FF2B5EF4-FFF2-40B4-BE49-F238E27FC236}">
                          <a16:creationId xmlns:a16="http://schemas.microsoft.com/office/drawing/2014/main" id="{0E237BAF-DB33-4ADA-9C12-BD03838F83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8" y="0"/>
                      <a:ext cx="2040" cy="1423"/>
                      <a:chOff x="0" y="0"/>
                      <a:chExt cx="2040" cy="1423"/>
                    </a:xfrm>
                  </p:grpSpPr>
                  <p:sp>
                    <p:nvSpPr>
                      <p:cNvPr id="35875" name="Line 20">
                        <a:extLst>
                          <a:ext uri="{FF2B5EF4-FFF2-40B4-BE49-F238E27FC236}">
                            <a16:creationId xmlns:a16="http://schemas.microsoft.com/office/drawing/2014/main" id="{804FD774-8508-481D-AE2D-1E294400DA2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0" y="0"/>
                        <a:ext cx="0" cy="142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5876" name="Line 21">
                        <a:extLst>
                          <a:ext uri="{FF2B5EF4-FFF2-40B4-BE49-F238E27FC236}">
                            <a16:creationId xmlns:a16="http://schemas.microsoft.com/office/drawing/2014/main" id="{A044ACEA-1DD8-448D-8E6D-4DD8CF3F0C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1422"/>
                        <a:ext cx="2040" cy="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35873" name="Text Box 22">
                      <a:extLst>
                        <a:ext uri="{FF2B5EF4-FFF2-40B4-BE49-F238E27FC236}">
                          <a16:creationId xmlns:a16="http://schemas.microsoft.com/office/drawing/2014/main" id="{E8FE1066-3F7C-4D4D-80E9-B869027B56D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7" y="1400"/>
                      <a:ext cx="247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latin typeface="Times New Roman" panose="02020603050405020304" pitchFamily="18" charset="0"/>
                        </a:rPr>
                        <a:t>t</a:t>
                      </a:r>
                      <a:endParaRPr lang="en-US" altLang="zh-CN" sz="2400" b="1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5874" name="Text Box 23">
                      <a:extLst>
                        <a:ext uri="{FF2B5EF4-FFF2-40B4-BE49-F238E27FC236}">
                          <a16:creationId xmlns:a16="http://schemas.microsoft.com/office/drawing/2014/main" id="{C0A698CA-41F1-4F10-954C-5DE182BF4AD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39"/>
                      <a:ext cx="264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latin typeface="Symbol" panose="05050102010706020507" pitchFamily="18" charset="2"/>
                        </a:rPr>
                        <a:t>e</a:t>
                      </a:r>
                      <a:endParaRPr lang="en-US" altLang="zh-CN" sz="2400" b="1" i="1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5854" name="Group 24">
                    <a:extLst>
                      <a:ext uri="{FF2B5EF4-FFF2-40B4-BE49-F238E27FC236}">
                        <a16:creationId xmlns:a16="http://schemas.microsoft.com/office/drawing/2014/main" id="{27E115E6-AF36-41BD-8D3B-F44C6FCEB1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97" y="1065"/>
                    <a:ext cx="590" cy="358"/>
                    <a:chOff x="0" y="0"/>
                    <a:chExt cx="590" cy="358"/>
                  </a:xfrm>
                </p:grpSpPr>
                <p:sp>
                  <p:nvSpPr>
                    <p:cNvPr id="35869" name="Line 25">
                      <a:extLst>
                        <a:ext uri="{FF2B5EF4-FFF2-40B4-BE49-F238E27FC236}">
                          <a16:creationId xmlns:a16="http://schemas.microsoft.com/office/drawing/2014/main" id="{E36E5937-AACD-4ED2-B207-B86A1D69A85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63"/>
                      <a:ext cx="590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70" name="Line 26">
                      <a:extLst>
                        <a:ext uri="{FF2B5EF4-FFF2-40B4-BE49-F238E27FC236}">
                          <a16:creationId xmlns:a16="http://schemas.microsoft.com/office/drawing/2014/main" id="{0C43A847-A70A-4D00-9C9E-66C352CA04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1" y="63"/>
                      <a:ext cx="0" cy="295"/>
                    </a:xfrm>
                    <a:prstGeom prst="line">
                      <a:avLst/>
                    </a:prstGeom>
                    <a:noFill/>
                    <a:ln w="31750">
                      <a:solidFill>
                        <a:schemeClr val="folHlink"/>
                      </a:solidFill>
                      <a:round/>
                      <a:headEnd type="stealth" w="lg" len="lg"/>
                      <a:tailEnd type="stealth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71" name="Rectangle 27">
                      <a:extLst>
                        <a:ext uri="{FF2B5EF4-FFF2-40B4-BE49-F238E27FC236}">
                          <a16:creationId xmlns:a16="http://schemas.microsoft.com/office/drawing/2014/main" id="{0CDCA3C5-75B7-449A-A514-B7A27433D9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" y="0"/>
                      <a:ext cx="266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800" b="1" i="1">
                          <a:solidFill>
                            <a:srgbClr val="333399"/>
                          </a:solidFill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800" b="1" baseline="-25000">
                          <a:solidFill>
                            <a:srgbClr val="333399"/>
                          </a:solidFill>
                          <a:latin typeface="Symbol" panose="05050102010706020507" pitchFamily="18" charset="2"/>
                        </a:rPr>
                        <a:t>3</a:t>
                      </a:r>
                    </a:p>
                  </p:txBody>
                </p:sp>
              </p:grpSp>
              <p:sp>
                <p:nvSpPr>
                  <p:cNvPr id="35855" name="Line 28">
                    <a:extLst>
                      <a:ext uri="{FF2B5EF4-FFF2-40B4-BE49-F238E27FC236}">
                        <a16:creationId xmlns:a16="http://schemas.microsoft.com/office/drawing/2014/main" id="{065D6ACF-8466-46B7-917B-6FC71F2B8F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" y="311"/>
                    <a:ext cx="817" cy="254"/>
                  </a:xfrm>
                  <a:prstGeom prst="line">
                    <a:avLst/>
                  </a:prstGeom>
                  <a:noFill/>
                  <a:ln w="38100" cap="rnd">
                    <a:solidFill>
                      <a:schemeClr val="folHlink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5856" name="Group 29">
                    <a:extLst>
                      <a:ext uri="{FF2B5EF4-FFF2-40B4-BE49-F238E27FC236}">
                        <a16:creationId xmlns:a16="http://schemas.microsoft.com/office/drawing/2014/main" id="{CC580FB3-D01C-4040-85D6-2C1DFB4310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2" y="1121"/>
                    <a:ext cx="740" cy="297"/>
                    <a:chOff x="0" y="0"/>
                    <a:chExt cx="740" cy="297"/>
                  </a:xfrm>
                </p:grpSpPr>
                <p:sp>
                  <p:nvSpPr>
                    <p:cNvPr id="35866" name="Line 30">
                      <a:extLst>
                        <a:ext uri="{FF2B5EF4-FFF2-40B4-BE49-F238E27FC236}">
                          <a16:creationId xmlns:a16="http://schemas.microsoft.com/office/drawing/2014/main" id="{9094B5B5-73BF-4BE2-834E-695CAC0291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71"/>
                      <a:ext cx="740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67" name="Text Box 31">
                      <a:extLst>
                        <a:ext uri="{FF2B5EF4-FFF2-40B4-BE49-F238E27FC236}">
                          <a16:creationId xmlns:a16="http://schemas.microsoft.com/office/drawing/2014/main" id="{927447AF-A673-40E2-AF61-46AB6CF6270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2" y="0"/>
                      <a:ext cx="316" cy="2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zh-CN" sz="2400" b="1" i="1">
                          <a:solidFill>
                            <a:srgbClr val="66FF33"/>
                          </a:solidFill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  <a:endParaRPr lang="en-US" altLang="zh-CN" sz="2400" b="1">
                        <a:solidFill>
                          <a:srgbClr val="66FF33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5868" name="Line 32">
                      <a:extLst>
                        <a:ext uri="{FF2B5EF4-FFF2-40B4-BE49-F238E27FC236}">
                          <a16:creationId xmlns:a16="http://schemas.microsoft.com/office/drawing/2014/main" id="{3CE23867-FC70-4C4D-A839-3EBB5A57029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7" y="70"/>
                      <a:ext cx="0" cy="22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 type="triangle" w="med" len="med"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5857" name="未知">
                    <a:extLst>
                      <a:ext uri="{FF2B5EF4-FFF2-40B4-BE49-F238E27FC236}">
                        <a16:creationId xmlns:a16="http://schemas.microsoft.com/office/drawing/2014/main" id="{ADAA9225-D24D-451C-8ED6-7C194FF6CA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7" y="403"/>
                    <a:ext cx="589" cy="788"/>
                  </a:xfrm>
                  <a:custGeom>
                    <a:avLst/>
                    <a:gdLst>
                      <a:gd name="T0" fmla="*/ 0 w 589"/>
                      <a:gd name="T1" fmla="*/ 788 h 788"/>
                      <a:gd name="T2" fmla="*/ 104 w 589"/>
                      <a:gd name="T3" fmla="*/ 365 h 788"/>
                      <a:gd name="T4" fmla="*/ 333 w 589"/>
                      <a:gd name="T5" fmla="*/ 119 h 788"/>
                      <a:gd name="T6" fmla="*/ 589 w 589"/>
                      <a:gd name="T7" fmla="*/ 0 h 78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89" h="788">
                        <a:moveTo>
                          <a:pt x="0" y="788"/>
                        </a:moveTo>
                        <a:cubicBezTo>
                          <a:pt x="17" y="718"/>
                          <a:pt x="49" y="476"/>
                          <a:pt x="104" y="365"/>
                        </a:cubicBezTo>
                        <a:cubicBezTo>
                          <a:pt x="159" y="254"/>
                          <a:pt x="252" y="180"/>
                          <a:pt x="333" y="119"/>
                        </a:cubicBezTo>
                        <a:cubicBezTo>
                          <a:pt x="414" y="58"/>
                          <a:pt x="536" y="25"/>
                          <a:pt x="589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5858" name="Group 34">
                    <a:extLst>
                      <a:ext uri="{FF2B5EF4-FFF2-40B4-BE49-F238E27FC236}">
                        <a16:creationId xmlns:a16="http://schemas.microsoft.com/office/drawing/2014/main" id="{A9C77530-E549-4C0A-A222-FCECC7F6A3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633" y="583"/>
                    <a:ext cx="255" cy="545"/>
                    <a:chOff x="0" y="0"/>
                    <a:chExt cx="255" cy="545"/>
                  </a:xfrm>
                </p:grpSpPr>
                <p:sp>
                  <p:nvSpPr>
                    <p:cNvPr id="35864" name="Line 35">
                      <a:extLst>
                        <a:ext uri="{FF2B5EF4-FFF2-40B4-BE49-F238E27FC236}">
                          <a16:creationId xmlns:a16="http://schemas.microsoft.com/office/drawing/2014/main" id="{0C454E24-D543-4296-886E-9D4EC726455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0"/>
                      <a:ext cx="0" cy="54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bg2"/>
                      </a:solidFill>
                      <a:round/>
                      <a:headEnd type="triangle" w="med" len="med"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65" name="Text Box 36">
                      <a:extLst>
                        <a:ext uri="{FF2B5EF4-FFF2-40B4-BE49-F238E27FC236}">
                          <a16:creationId xmlns:a16="http://schemas.microsoft.com/office/drawing/2014/main" id="{D8C22CE5-7BD3-47FF-9290-4BED1C3BF22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91"/>
                      <a:ext cx="255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800" b="1" i="1"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altLang="zh-CN" sz="2400" b="1" baseline="-25000">
                          <a:latin typeface="Times New Roman" panose="02020603050405020304" pitchFamily="18" charset="0"/>
                        </a:rPr>
                        <a:t>2</a:t>
                      </a:r>
                    </a:p>
                  </p:txBody>
                </p:sp>
              </p:grpSp>
              <p:grpSp>
                <p:nvGrpSpPr>
                  <p:cNvPr id="35859" name="Group 37">
                    <a:extLst>
                      <a:ext uri="{FF2B5EF4-FFF2-40B4-BE49-F238E27FC236}">
                        <a16:creationId xmlns:a16="http://schemas.microsoft.com/office/drawing/2014/main" id="{99ED94F1-0A3F-4B3A-8A97-C53BF0165A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179" y="239"/>
                    <a:ext cx="772" cy="344"/>
                    <a:chOff x="0" y="0"/>
                    <a:chExt cx="772" cy="344"/>
                  </a:xfrm>
                </p:grpSpPr>
                <p:sp>
                  <p:nvSpPr>
                    <p:cNvPr id="35860" name="Line 38">
                      <a:extLst>
                        <a:ext uri="{FF2B5EF4-FFF2-40B4-BE49-F238E27FC236}">
                          <a16:creationId xmlns:a16="http://schemas.microsoft.com/office/drawing/2014/main" id="{382612C4-E7F9-4FC5-A287-F93D9C92306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344"/>
                      <a:ext cx="772" cy="0"/>
                    </a:xfrm>
                    <a:prstGeom prst="line">
                      <a:avLst/>
                    </a:prstGeom>
                    <a:noFill/>
                    <a:ln w="38100" cap="rnd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5861" name="Group 39">
                      <a:extLst>
                        <a:ext uri="{FF2B5EF4-FFF2-40B4-BE49-F238E27FC236}">
                          <a16:creationId xmlns:a16="http://schemas.microsoft.com/office/drawing/2014/main" id="{AA446968-6AEF-4F61-AB82-681FF17F052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3" y="0"/>
                      <a:ext cx="291" cy="344"/>
                      <a:chOff x="0" y="0"/>
                      <a:chExt cx="291" cy="344"/>
                    </a:xfrm>
                  </p:grpSpPr>
                  <p:sp>
                    <p:nvSpPr>
                      <p:cNvPr id="35862" name="Line 40">
                        <a:extLst>
                          <a:ext uri="{FF2B5EF4-FFF2-40B4-BE49-F238E27FC236}">
                            <a16:creationId xmlns:a16="http://schemas.microsoft.com/office/drawing/2014/main" id="{3FDD318F-1439-43C1-B755-B1313885AB9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72"/>
                        <a:ext cx="0" cy="27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FF00"/>
                        </a:solidFill>
                        <a:round/>
                        <a:headEnd type="triangle" w="med" len="med"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5863" name="Text Box 41">
                        <a:extLst>
                          <a:ext uri="{FF2B5EF4-FFF2-40B4-BE49-F238E27FC236}">
                            <a16:creationId xmlns:a16="http://schemas.microsoft.com/office/drawing/2014/main" id="{F4933841-35B0-4507-9EAC-76CAB76AED3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6" y="0"/>
                        <a:ext cx="255" cy="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en-US" altLang="zh-CN" sz="2800" b="1" i="1">
                            <a:solidFill>
                              <a:srgbClr val="00FF00"/>
                            </a:solidFill>
                            <a:latin typeface="Symbol" panose="05050102010706020507" pitchFamily="18" charset="2"/>
                          </a:rPr>
                          <a:t>e</a:t>
                        </a:r>
                        <a:r>
                          <a:rPr lang="en-US" altLang="zh-CN" sz="2400" b="1" baseline="-25000">
                            <a:solidFill>
                              <a:srgbClr val="00FF00"/>
                            </a:solidFill>
                            <a:latin typeface="Times New Roman" panose="02020603050405020304" pitchFamily="18" charset="0"/>
                          </a:rPr>
                          <a:t>1</a:t>
                        </a:r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3">
            <a:extLst>
              <a:ext uri="{FF2B5EF4-FFF2-40B4-BE49-F238E27FC236}">
                <a16:creationId xmlns:a16="http://schemas.microsoft.com/office/drawing/2014/main" id="{E53641BE-5176-4E47-9647-E550D98EB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220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图片 4">
            <a:extLst>
              <a:ext uri="{FF2B5EF4-FFF2-40B4-BE49-F238E27FC236}">
                <a16:creationId xmlns:a16="http://schemas.microsoft.com/office/drawing/2014/main" id="{B04D3E00-BBD7-46D1-903E-4DC0918C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2971800"/>
            <a:ext cx="83216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58232A2A-07C8-4AEB-928F-8E0E703A4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>
            <a:extLst>
              <a:ext uri="{FF2B5EF4-FFF2-40B4-BE49-F238E27FC236}">
                <a16:creationId xmlns:a16="http://schemas.microsoft.com/office/drawing/2014/main" id="{0E81FB56-1540-4618-BD98-705ACC877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38400"/>
            <a:ext cx="4343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2" name="Text Box 4" descr="画布">
            <a:extLst>
              <a:ext uri="{FF2B5EF4-FFF2-40B4-BE49-F238E27FC236}">
                <a16:creationId xmlns:a16="http://schemas.microsoft.com/office/drawing/2014/main" id="{FDFD03AB-AFD1-481C-8F81-DFE373F4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05800" cy="82232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材料在日常生活中，除了受到恒定的力或者应变之外，更多的情况下是受到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交变的力或者应变的作用</a:t>
            </a:r>
            <a:r>
              <a:rPr lang="zh-CN" altLang="en-US" sz="20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，比如：</a:t>
            </a: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5513A3DA-2999-4B31-AD92-BFE02BF09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562600"/>
            <a:ext cx="3962400" cy="8064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：汽车速度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公里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小时，轮胎某处受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分的周期应力作用。</a:t>
            </a:r>
          </a:p>
        </p:txBody>
      </p:sp>
      <p:sp>
        <p:nvSpPr>
          <p:cNvPr id="37894" name="Rectangle 6">
            <a:extLst>
              <a:ext uri="{FF2B5EF4-FFF2-40B4-BE49-F238E27FC236}">
                <a16:creationId xmlns:a16="http://schemas.microsoft.com/office/drawing/2014/main" id="{93332218-FDB2-40FE-81D1-A7AD7F2ED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562600"/>
            <a:ext cx="3962400" cy="8064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：电影院的座椅，每场电影承受着不同观众的变着花样的折磨</a:t>
            </a:r>
          </a:p>
        </p:txBody>
      </p:sp>
      <p:sp>
        <p:nvSpPr>
          <p:cNvPr id="37895" name="Rectangle 7">
            <a:extLst>
              <a:ext uri="{FF2B5EF4-FFF2-40B4-BE49-F238E27FC236}">
                <a16:creationId xmlns:a16="http://schemas.microsoft.com/office/drawing/2014/main" id="{7738C47F-1B76-4776-9144-207DB6B5C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滞后和内耗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1E4F78A-FDA6-47F0-8386-AECFA9CD2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滞后和内耗</a:t>
            </a:r>
          </a:p>
        </p:txBody>
      </p:sp>
      <p:sp>
        <p:nvSpPr>
          <p:cNvPr id="38915" name="Text Box 3" descr="画布">
            <a:extLst>
              <a:ext uri="{FF2B5EF4-FFF2-40B4-BE49-F238E27FC236}">
                <a16:creationId xmlns:a16="http://schemas.microsoft.com/office/drawing/2014/main" id="{9C505EFD-EF23-4B09-BF26-A7A40A5CC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95400"/>
            <a:ext cx="8305800" cy="53022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  <a:ea typeface="黑体" panose="02010609060101010101" pitchFamily="49" charset="-122"/>
              </a:rPr>
              <a:t>周期性变化的作用力中，最简单而且容易的处理是正弦应力</a:t>
            </a:r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4CFDD6B0-9269-4045-A70C-F8E0FFEEE3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133600"/>
          <a:ext cx="28956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9" r:id="rId4" imgW="790832" imgH="280618" progId="Equation.3">
                  <p:embed/>
                </p:oleObj>
              </mc:Choice>
              <mc:Fallback>
                <p:oleObj r:id="rId4" imgW="790832" imgH="2806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133600"/>
                        <a:ext cx="2895600" cy="935038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CC33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1C36DC73-E6BB-4067-ABE9-0509773F31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154363"/>
          <a:ext cx="6553200" cy="370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0" r:id="rId6" imgW="4534205" imgH="2562454" progId="Excel.Chart.8">
                  <p:embed/>
                </p:oleObj>
              </mc:Choice>
              <mc:Fallback>
                <p:oleObj r:id="rId6" imgW="4534205" imgH="2562454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54363"/>
                        <a:ext cx="6553200" cy="370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6">
            <a:extLst>
              <a:ext uri="{FF2B5EF4-FFF2-40B4-BE49-F238E27FC236}">
                <a16:creationId xmlns:a16="http://schemas.microsoft.com/office/drawing/2014/main" id="{0FF026C7-3CFE-48EB-AB88-AD6FA5B12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049963"/>
            <a:ext cx="60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endParaRPr lang="en-US" altLang="zh-CN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8919" name="Picture 7">
            <a:extLst>
              <a:ext uri="{FF2B5EF4-FFF2-40B4-BE49-F238E27FC236}">
                <a16:creationId xmlns:a16="http://schemas.microsoft.com/office/drawing/2014/main" id="{E87D0C9E-C0A2-4A73-9E59-7D7D3BDC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2819400" cy="1116013"/>
          </a:xfrm>
          <a:prstGeom prst="rect">
            <a:avLst/>
          </a:prstGeom>
          <a:noFill/>
          <a:ln w="38100">
            <a:solidFill>
              <a:srgbClr val="00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Rectangle 8">
            <a:extLst>
              <a:ext uri="{FF2B5EF4-FFF2-40B4-BE49-F238E27FC236}">
                <a16:creationId xmlns:a16="http://schemas.microsoft.com/office/drawing/2014/main" id="{5380321C-A4FC-4A6A-91C2-A2738B7DA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514600"/>
            <a:ext cx="1600200" cy="609600"/>
          </a:xfrm>
          <a:prstGeom prst="rect">
            <a:avLst/>
          </a:prstGeom>
          <a:noFill/>
          <a:ln w="38100">
            <a:solidFill>
              <a:srgbClr val="CC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E020669-8D4B-4692-AFF3-3C3C83915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滞后和内耗</a:t>
            </a:r>
          </a:p>
        </p:txBody>
      </p:sp>
      <p:grpSp>
        <p:nvGrpSpPr>
          <p:cNvPr id="39939" name="Group 3">
            <a:extLst>
              <a:ext uri="{FF2B5EF4-FFF2-40B4-BE49-F238E27FC236}">
                <a16:creationId xmlns:a16="http://schemas.microsoft.com/office/drawing/2014/main" id="{7EC41548-F93C-4F9A-B554-E634C17C1A6C}"/>
              </a:ext>
            </a:extLst>
          </p:cNvPr>
          <p:cNvGrpSpPr>
            <a:grpSpLocks/>
          </p:cNvGrpSpPr>
          <p:nvPr/>
        </p:nvGrpSpPr>
        <p:grpSpPr bwMode="auto">
          <a:xfrm>
            <a:off x="871538" y="1981200"/>
            <a:ext cx="6824662" cy="2105025"/>
            <a:chOff x="0" y="0"/>
            <a:chExt cx="4299" cy="1326"/>
          </a:xfrm>
        </p:grpSpPr>
        <p:sp>
          <p:nvSpPr>
            <p:cNvPr id="39957" name="Line 4">
              <a:extLst>
                <a:ext uri="{FF2B5EF4-FFF2-40B4-BE49-F238E27FC236}">
                  <a16:creationId xmlns:a16="http://schemas.microsoft.com/office/drawing/2014/main" id="{99C4A6D0-6B0E-4CAE-BA24-33E763EF6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" y="231"/>
              <a:ext cx="0" cy="109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58" name="Line 5">
              <a:extLst>
                <a:ext uri="{FF2B5EF4-FFF2-40B4-BE49-F238E27FC236}">
                  <a16:creationId xmlns:a16="http://schemas.microsoft.com/office/drawing/2014/main" id="{7B616541-17DA-4586-851B-2DF00BF74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" y="806"/>
              <a:ext cx="313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59" name="Text Box 6">
              <a:extLst>
                <a:ext uri="{FF2B5EF4-FFF2-40B4-BE49-F238E27FC236}">
                  <a16:creationId xmlns:a16="http://schemas.microsoft.com/office/drawing/2014/main" id="{32713465-C7AE-4347-A684-8E5FE3DE3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" y="691"/>
              <a:ext cx="2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Verdana" panose="020B0604030504040204" pitchFamily="34" charset="0"/>
                </a:rPr>
                <a:t>0</a:t>
              </a:r>
            </a:p>
          </p:txBody>
        </p:sp>
        <p:sp>
          <p:nvSpPr>
            <p:cNvPr id="39960" name="Text Box 7">
              <a:extLst>
                <a:ext uri="{FF2B5EF4-FFF2-40B4-BE49-F238E27FC236}">
                  <a16:creationId xmlns:a16="http://schemas.microsoft.com/office/drawing/2014/main" id="{0062B018-A6F1-4180-ACCF-67DB8CB19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80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latin typeface="Verdana" panose="020B0604030504040204" pitchFamily="34" charset="0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39961" name="Text Box 8">
              <a:extLst>
                <a:ext uri="{FF2B5EF4-FFF2-40B4-BE49-F238E27FC236}">
                  <a16:creationId xmlns:a16="http://schemas.microsoft.com/office/drawing/2014/main" id="{2BA0E56D-EA61-4233-A7CA-EEA907EFA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5" y="80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latin typeface="Verdana" panose="020B0604030504040204" pitchFamily="34" charset="0"/>
                  <a:sym typeface="Symbol" panose="05050102010706020507" pitchFamily="18" charset="2"/>
                </a:rPr>
                <a:t>2</a:t>
              </a:r>
            </a:p>
          </p:txBody>
        </p:sp>
        <p:sp>
          <p:nvSpPr>
            <p:cNvPr id="39962" name="Text Box 9">
              <a:extLst>
                <a:ext uri="{FF2B5EF4-FFF2-40B4-BE49-F238E27FC236}">
                  <a16:creationId xmlns:a16="http://schemas.microsoft.com/office/drawing/2014/main" id="{0BF028AF-54BB-4EEA-8DF2-A812869A2B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</a:t>
              </a:r>
            </a:p>
          </p:txBody>
        </p:sp>
        <p:sp>
          <p:nvSpPr>
            <p:cNvPr id="39963" name="Text Box 10">
              <a:extLst>
                <a:ext uri="{FF2B5EF4-FFF2-40B4-BE49-F238E27FC236}">
                  <a16:creationId xmlns:a16="http://schemas.microsoft.com/office/drawing/2014/main" id="{58D5F119-2CD2-4518-B16A-065E0BA8D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0" y="634"/>
              <a:ext cx="6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</a:t>
              </a:r>
              <a:r>
                <a:rPr lang="en-US" altLang="zh-CN" sz="2400">
                  <a:latin typeface="Verdana" panose="020B0604030504040204" pitchFamily="34" charset="0"/>
                  <a:sym typeface="Symbol" panose="05050102010706020507" pitchFamily="18" charset="2"/>
                </a:rPr>
                <a:t>t</a:t>
              </a:r>
            </a:p>
          </p:txBody>
        </p:sp>
        <p:sp>
          <p:nvSpPr>
            <p:cNvPr id="39964" name="未知">
              <a:extLst>
                <a:ext uri="{FF2B5EF4-FFF2-40B4-BE49-F238E27FC236}">
                  <a16:creationId xmlns:a16="http://schemas.microsoft.com/office/drawing/2014/main" id="{D71E564C-C7C8-4382-80A7-9C78E72AF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392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5" name="未知">
              <a:extLst>
                <a:ext uri="{FF2B5EF4-FFF2-40B4-BE49-F238E27FC236}">
                  <a16:creationId xmlns:a16="http://schemas.microsoft.com/office/drawing/2014/main" id="{A2CCB944-53E4-47E1-98AE-6AEC5A7E2AEB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1204" y="778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6" name="未知">
              <a:extLst>
                <a:ext uri="{FF2B5EF4-FFF2-40B4-BE49-F238E27FC236}">
                  <a16:creationId xmlns:a16="http://schemas.microsoft.com/office/drawing/2014/main" id="{8C060FB4-5FB3-4C27-BAFE-2061B6AC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" y="413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7" name="未知">
              <a:extLst>
                <a:ext uri="{FF2B5EF4-FFF2-40B4-BE49-F238E27FC236}">
                  <a16:creationId xmlns:a16="http://schemas.microsoft.com/office/drawing/2014/main" id="{4BEF99DC-4D87-437A-8286-467578087D35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2659" y="799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9940" name="Group 15">
            <a:extLst>
              <a:ext uri="{FF2B5EF4-FFF2-40B4-BE49-F238E27FC236}">
                <a16:creationId xmlns:a16="http://schemas.microsoft.com/office/drawing/2014/main" id="{BE223742-6399-4D4A-821D-A54EC5B3287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260725"/>
            <a:ext cx="6451600" cy="2530475"/>
            <a:chOff x="0" y="0"/>
            <a:chExt cx="4064" cy="1594"/>
          </a:xfrm>
        </p:grpSpPr>
        <p:sp>
          <p:nvSpPr>
            <p:cNvPr id="39945" name="Line 16">
              <a:extLst>
                <a:ext uri="{FF2B5EF4-FFF2-40B4-BE49-F238E27FC236}">
                  <a16:creationId xmlns:a16="http://schemas.microsoft.com/office/drawing/2014/main" id="{4CE89151-E2F4-4AE5-93DA-7E451FC28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" y="499"/>
              <a:ext cx="0" cy="109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46" name="Line 17">
              <a:extLst>
                <a:ext uri="{FF2B5EF4-FFF2-40B4-BE49-F238E27FC236}">
                  <a16:creationId xmlns:a16="http://schemas.microsoft.com/office/drawing/2014/main" id="{98B1420B-F37F-4D28-92B5-BCF887089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" y="1095"/>
              <a:ext cx="313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47" name="Line 18">
              <a:extLst>
                <a:ext uri="{FF2B5EF4-FFF2-40B4-BE49-F238E27FC236}">
                  <a16:creationId xmlns:a16="http://schemas.microsoft.com/office/drawing/2014/main" id="{D39F235E-DD0E-4C29-AF26-73825E4EB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3" y="0"/>
              <a:ext cx="0" cy="1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48" name="Line 19">
              <a:extLst>
                <a:ext uri="{FF2B5EF4-FFF2-40B4-BE49-F238E27FC236}">
                  <a16:creationId xmlns:a16="http://schemas.microsoft.com/office/drawing/2014/main" id="{C62B71E8-E036-45E7-805F-613CAFFED8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7" y="0"/>
              <a:ext cx="0" cy="1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49" name="Text Box 20">
              <a:extLst>
                <a:ext uri="{FF2B5EF4-FFF2-40B4-BE49-F238E27FC236}">
                  <a16:creationId xmlns:a16="http://schemas.microsoft.com/office/drawing/2014/main" id="{F90C1DE9-67FF-4489-9058-C676072BB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38"/>
              <a:ext cx="523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</a:t>
              </a:r>
            </a:p>
          </p:txBody>
        </p:sp>
        <p:sp>
          <p:nvSpPr>
            <p:cNvPr id="39950" name="Rectangle 21">
              <a:extLst>
                <a:ext uri="{FF2B5EF4-FFF2-40B4-BE49-F238E27FC236}">
                  <a16:creationId xmlns:a16="http://schemas.microsoft.com/office/drawing/2014/main" id="{BCB463C3-C9E3-43DF-960E-E741B3398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922"/>
              <a:ext cx="32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</a:t>
              </a:r>
              <a:r>
                <a:rPr lang="en-US" altLang="zh-CN" sz="2400">
                  <a:latin typeface="Verdana" panose="020B0604030504040204" pitchFamily="34" charset="0"/>
                  <a:sym typeface="Symbol" panose="05050102010706020507" pitchFamily="18" charset="2"/>
                </a:rPr>
                <a:t>t</a:t>
              </a:r>
            </a:p>
          </p:txBody>
        </p:sp>
        <p:sp>
          <p:nvSpPr>
            <p:cNvPr id="39951" name="Text Box 22">
              <a:extLst>
                <a:ext uri="{FF2B5EF4-FFF2-40B4-BE49-F238E27FC236}">
                  <a16:creationId xmlns:a16="http://schemas.microsoft.com/office/drawing/2014/main" id="{C042FE61-1C36-4E37-8DB2-FBE98EB95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" y="109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latin typeface="Verdana" panose="020B0604030504040204" pitchFamily="34" charset="0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39952" name="Text Box 23">
              <a:extLst>
                <a:ext uri="{FF2B5EF4-FFF2-40B4-BE49-F238E27FC236}">
                  <a16:creationId xmlns:a16="http://schemas.microsoft.com/office/drawing/2014/main" id="{0DB7E29E-161B-4228-89C9-DDA9BD83B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109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latin typeface="Verdana" panose="020B0604030504040204" pitchFamily="34" charset="0"/>
                  <a:sym typeface="Symbol" panose="05050102010706020507" pitchFamily="18" charset="2"/>
                </a:rPr>
                <a:t>2</a:t>
              </a:r>
            </a:p>
          </p:txBody>
        </p:sp>
        <p:sp>
          <p:nvSpPr>
            <p:cNvPr id="39953" name="未知">
              <a:extLst>
                <a:ext uri="{FF2B5EF4-FFF2-40B4-BE49-F238E27FC236}">
                  <a16:creationId xmlns:a16="http://schemas.microsoft.com/office/drawing/2014/main" id="{EC5006A1-62CA-4515-B219-9D05AF365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" y="682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54" name="未知">
              <a:extLst>
                <a:ext uri="{FF2B5EF4-FFF2-40B4-BE49-F238E27FC236}">
                  <a16:creationId xmlns:a16="http://schemas.microsoft.com/office/drawing/2014/main" id="{B3034CD6-CCB8-438F-9262-75957D9C94BE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1218" y="1068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55" name="未知">
              <a:extLst>
                <a:ext uri="{FF2B5EF4-FFF2-40B4-BE49-F238E27FC236}">
                  <a16:creationId xmlns:a16="http://schemas.microsoft.com/office/drawing/2014/main" id="{4C28A0CA-7A53-4A18-8FB1-BFE2013AD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703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56" name="未知">
              <a:extLst>
                <a:ext uri="{FF2B5EF4-FFF2-40B4-BE49-F238E27FC236}">
                  <a16:creationId xmlns:a16="http://schemas.microsoft.com/office/drawing/2014/main" id="{B139B61E-E96B-4AF8-87AC-1C49B34E5D63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2673" y="1089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9941" name="Text Box 28" descr="画布">
            <a:extLst>
              <a:ext uri="{FF2B5EF4-FFF2-40B4-BE49-F238E27FC236}">
                <a16:creationId xmlns:a16="http://schemas.microsoft.com/office/drawing/2014/main" id="{91B7510A-1F3E-49B3-8BCB-9BC6CC655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2362200" cy="6048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ea typeface="黑体" panose="02010609060101010101" pitchFamily="49" charset="-122"/>
              </a:rPr>
              <a:t>理想弹性体：</a:t>
            </a:r>
          </a:p>
        </p:txBody>
      </p:sp>
      <p:sp>
        <p:nvSpPr>
          <p:cNvPr id="39942" name="Text Box 29">
            <a:extLst>
              <a:ext uri="{FF2B5EF4-FFF2-40B4-BE49-F238E27FC236}">
                <a16:creationId xmlns:a16="http://schemas.microsoft.com/office/drawing/2014/main" id="{D5852D25-0985-473E-9BEA-9BA40AACE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5" y="3124200"/>
            <a:ext cx="733425" cy="1981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Times New Roman" panose="02020603050405020304" pitchFamily="18" charset="0"/>
              </a:rPr>
              <a:t>完全同步</a:t>
            </a:r>
          </a:p>
        </p:txBody>
      </p:sp>
      <p:graphicFrame>
        <p:nvGraphicFramePr>
          <p:cNvPr id="39943" name="Object 30">
            <a:extLst>
              <a:ext uri="{FF2B5EF4-FFF2-40B4-BE49-F238E27FC236}">
                <a16:creationId xmlns:a16="http://schemas.microsoft.com/office/drawing/2014/main" id="{8062F6E3-4C54-49D8-A419-ADF11BEBC3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1676400"/>
          <a:ext cx="284956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6" r:id="rId4" imgW="777738" imgH="280496" progId="Equation.3">
                  <p:embed/>
                </p:oleObj>
              </mc:Choice>
              <mc:Fallback>
                <p:oleObj r:id="rId4" imgW="777738" imgH="28049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676400"/>
                        <a:ext cx="2849563" cy="935038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CC33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31">
            <a:extLst>
              <a:ext uri="{FF2B5EF4-FFF2-40B4-BE49-F238E27FC236}">
                <a16:creationId xmlns:a16="http://schemas.microsoft.com/office/drawing/2014/main" id="{ED3E87B0-0BB8-459A-9508-BB7F450395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8663" y="5486400"/>
          <a:ext cx="26622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7" r:id="rId6" imgW="726739" imgH="280496" progId="Equation.3">
                  <p:embed/>
                </p:oleObj>
              </mc:Choice>
              <mc:Fallback>
                <p:oleObj r:id="rId6" imgW="726739" imgH="280496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3" y="5486400"/>
                        <a:ext cx="2662237" cy="935038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CC33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1A78ED5-5500-4177-9451-F345D68C0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滞后和内耗</a:t>
            </a:r>
          </a:p>
        </p:txBody>
      </p:sp>
      <p:sp>
        <p:nvSpPr>
          <p:cNvPr id="40963" name="Text Box 3" descr="画布">
            <a:extLst>
              <a:ext uri="{FF2B5EF4-FFF2-40B4-BE49-F238E27FC236}">
                <a16:creationId xmlns:a16="http://schemas.microsoft.com/office/drawing/2014/main" id="{320F95F4-50F0-4788-9A3D-0FD208D9B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2362200" cy="6048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ea typeface="黑体" panose="02010609060101010101" pitchFamily="49" charset="-122"/>
              </a:rPr>
              <a:t>理想粘性体：</a:t>
            </a:r>
          </a:p>
        </p:txBody>
      </p:sp>
      <p:grpSp>
        <p:nvGrpSpPr>
          <p:cNvPr id="40964" name="Group 4">
            <a:extLst>
              <a:ext uri="{FF2B5EF4-FFF2-40B4-BE49-F238E27FC236}">
                <a16:creationId xmlns:a16="http://schemas.microsoft.com/office/drawing/2014/main" id="{8E0FE620-22AB-46BC-A812-AF79A1D011E1}"/>
              </a:ext>
            </a:extLst>
          </p:cNvPr>
          <p:cNvGrpSpPr>
            <a:grpSpLocks/>
          </p:cNvGrpSpPr>
          <p:nvPr/>
        </p:nvGrpSpPr>
        <p:grpSpPr bwMode="auto">
          <a:xfrm>
            <a:off x="871538" y="1981200"/>
            <a:ext cx="6824662" cy="2105025"/>
            <a:chOff x="0" y="0"/>
            <a:chExt cx="4299" cy="1326"/>
          </a:xfrm>
        </p:grpSpPr>
        <p:sp>
          <p:nvSpPr>
            <p:cNvPr id="40980" name="Line 5">
              <a:extLst>
                <a:ext uri="{FF2B5EF4-FFF2-40B4-BE49-F238E27FC236}">
                  <a16:creationId xmlns:a16="http://schemas.microsoft.com/office/drawing/2014/main" id="{8A707986-B277-4419-99AB-0CBE8DB25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" y="231"/>
              <a:ext cx="0" cy="109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1" name="Line 6">
              <a:extLst>
                <a:ext uri="{FF2B5EF4-FFF2-40B4-BE49-F238E27FC236}">
                  <a16:creationId xmlns:a16="http://schemas.microsoft.com/office/drawing/2014/main" id="{DA7978D4-E71E-4258-93CD-5BCA69559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" y="806"/>
              <a:ext cx="313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2" name="Text Box 7">
              <a:extLst>
                <a:ext uri="{FF2B5EF4-FFF2-40B4-BE49-F238E27FC236}">
                  <a16:creationId xmlns:a16="http://schemas.microsoft.com/office/drawing/2014/main" id="{41409FDB-5479-4942-A451-44A2A47C3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" y="691"/>
              <a:ext cx="2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Verdana" panose="020B0604030504040204" pitchFamily="34" charset="0"/>
                </a:rPr>
                <a:t>0</a:t>
              </a:r>
            </a:p>
          </p:txBody>
        </p:sp>
        <p:sp>
          <p:nvSpPr>
            <p:cNvPr id="40983" name="Text Box 8">
              <a:extLst>
                <a:ext uri="{FF2B5EF4-FFF2-40B4-BE49-F238E27FC236}">
                  <a16:creationId xmlns:a16="http://schemas.microsoft.com/office/drawing/2014/main" id="{D029CF37-98B4-4EB8-9479-352264E18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80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latin typeface="Verdana" panose="020B0604030504040204" pitchFamily="34" charset="0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40984" name="Text Box 9">
              <a:extLst>
                <a:ext uri="{FF2B5EF4-FFF2-40B4-BE49-F238E27FC236}">
                  <a16:creationId xmlns:a16="http://schemas.microsoft.com/office/drawing/2014/main" id="{596329F5-BAA8-40F8-A472-04296C9FE1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5" y="80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latin typeface="Verdana" panose="020B0604030504040204" pitchFamily="34" charset="0"/>
                  <a:sym typeface="Symbol" panose="05050102010706020507" pitchFamily="18" charset="2"/>
                </a:rPr>
                <a:t>2</a:t>
              </a:r>
            </a:p>
          </p:txBody>
        </p:sp>
        <p:sp>
          <p:nvSpPr>
            <p:cNvPr id="40985" name="Text Box 10">
              <a:extLst>
                <a:ext uri="{FF2B5EF4-FFF2-40B4-BE49-F238E27FC236}">
                  <a16:creationId xmlns:a16="http://schemas.microsoft.com/office/drawing/2014/main" id="{48C9535A-89EF-4AC8-8FDC-5E88079C5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</a:t>
              </a:r>
            </a:p>
          </p:txBody>
        </p:sp>
        <p:sp>
          <p:nvSpPr>
            <p:cNvPr id="40986" name="Text Box 11">
              <a:extLst>
                <a:ext uri="{FF2B5EF4-FFF2-40B4-BE49-F238E27FC236}">
                  <a16:creationId xmlns:a16="http://schemas.microsoft.com/office/drawing/2014/main" id="{1688DF4B-3011-46E3-9CDA-EB19EC57F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0" y="634"/>
              <a:ext cx="6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</a:t>
              </a:r>
              <a:r>
                <a:rPr lang="en-US" altLang="zh-CN" sz="2400">
                  <a:latin typeface="Verdana" panose="020B0604030504040204" pitchFamily="34" charset="0"/>
                  <a:sym typeface="Symbol" panose="05050102010706020507" pitchFamily="18" charset="2"/>
                </a:rPr>
                <a:t>t</a:t>
              </a:r>
            </a:p>
          </p:txBody>
        </p:sp>
        <p:sp>
          <p:nvSpPr>
            <p:cNvPr id="40987" name="未知">
              <a:extLst>
                <a:ext uri="{FF2B5EF4-FFF2-40B4-BE49-F238E27FC236}">
                  <a16:creationId xmlns:a16="http://schemas.microsoft.com/office/drawing/2014/main" id="{6CDE6F2A-2E9E-4A30-B884-A1FB3E58F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392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8" name="未知">
              <a:extLst>
                <a:ext uri="{FF2B5EF4-FFF2-40B4-BE49-F238E27FC236}">
                  <a16:creationId xmlns:a16="http://schemas.microsoft.com/office/drawing/2014/main" id="{AC152F80-1C3B-416A-83A4-8ED830B3D6F8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1204" y="778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89" name="未知">
              <a:extLst>
                <a:ext uri="{FF2B5EF4-FFF2-40B4-BE49-F238E27FC236}">
                  <a16:creationId xmlns:a16="http://schemas.microsoft.com/office/drawing/2014/main" id="{51B93AEB-3E18-4413-BCB1-9725F7B83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" y="413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90" name="未知">
              <a:extLst>
                <a:ext uri="{FF2B5EF4-FFF2-40B4-BE49-F238E27FC236}">
                  <a16:creationId xmlns:a16="http://schemas.microsoft.com/office/drawing/2014/main" id="{267A6A4F-15C8-4DF8-B702-D0789857CE55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2659" y="799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0965" name="Group 16">
            <a:extLst>
              <a:ext uri="{FF2B5EF4-FFF2-40B4-BE49-F238E27FC236}">
                <a16:creationId xmlns:a16="http://schemas.microsoft.com/office/drawing/2014/main" id="{7CADBB00-7923-40EC-AA2C-61B869A7E3E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260725"/>
            <a:ext cx="6451600" cy="2530475"/>
            <a:chOff x="0" y="0"/>
            <a:chExt cx="4064" cy="1594"/>
          </a:xfrm>
        </p:grpSpPr>
        <p:sp>
          <p:nvSpPr>
            <p:cNvPr id="40969" name="Line 17">
              <a:extLst>
                <a:ext uri="{FF2B5EF4-FFF2-40B4-BE49-F238E27FC236}">
                  <a16:creationId xmlns:a16="http://schemas.microsoft.com/office/drawing/2014/main" id="{449C914F-B149-4AEA-892F-58C9F2ACD2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" y="499"/>
              <a:ext cx="0" cy="109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0" name="Line 18">
              <a:extLst>
                <a:ext uri="{FF2B5EF4-FFF2-40B4-BE49-F238E27FC236}">
                  <a16:creationId xmlns:a16="http://schemas.microsoft.com/office/drawing/2014/main" id="{616299E5-7AAC-4980-8F76-7D3D8254CC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" y="1095"/>
              <a:ext cx="313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1" name="Line 19">
              <a:extLst>
                <a:ext uri="{FF2B5EF4-FFF2-40B4-BE49-F238E27FC236}">
                  <a16:creationId xmlns:a16="http://schemas.microsoft.com/office/drawing/2014/main" id="{40450D3B-29AD-4264-B92E-4475F25AC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3" y="0"/>
              <a:ext cx="0" cy="1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2" name="Line 20">
              <a:extLst>
                <a:ext uri="{FF2B5EF4-FFF2-40B4-BE49-F238E27FC236}">
                  <a16:creationId xmlns:a16="http://schemas.microsoft.com/office/drawing/2014/main" id="{5436C83F-E5B4-4175-86C9-BFA7D53B90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7" y="0"/>
              <a:ext cx="0" cy="1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3" name="Text Box 21">
              <a:extLst>
                <a:ext uri="{FF2B5EF4-FFF2-40B4-BE49-F238E27FC236}">
                  <a16:creationId xmlns:a16="http://schemas.microsoft.com/office/drawing/2014/main" id="{D3A91189-29BB-4DB1-94C1-B41F6F8DC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38"/>
              <a:ext cx="523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</a:t>
              </a:r>
            </a:p>
          </p:txBody>
        </p:sp>
        <p:sp>
          <p:nvSpPr>
            <p:cNvPr id="40974" name="Rectangle 22">
              <a:extLst>
                <a:ext uri="{FF2B5EF4-FFF2-40B4-BE49-F238E27FC236}">
                  <a16:creationId xmlns:a16="http://schemas.microsoft.com/office/drawing/2014/main" id="{AD95CB0B-3042-450B-8D40-4D146A027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922"/>
              <a:ext cx="32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</a:t>
              </a:r>
              <a:r>
                <a:rPr lang="en-US" altLang="zh-CN" sz="2400">
                  <a:latin typeface="Verdana" panose="020B0604030504040204" pitchFamily="34" charset="0"/>
                  <a:sym typeface="Symbol" panose="05050102010706020507" pitchFamily="18" charset="2"/>
                </a:rPr>
                <a:t>t</a:t>
              </a:r>
            </a:p>
          </p:txBody>
        </p:sp>
        <p:sp>
          <p:nvSpPr>
            <p:cNvPr id="40975" name="Text Box 23">
              <a:extLst>
                <a:ext uri="{FF2B5EF4-FFF2-40B4-BE49-F238E27FC236}">
                  <a16:creationId xmlns:a16="http://schemas.microsoft.com/office/drawing/2014/main" id="{F2AC1034-7F42-4C82-9533-C9CA843C6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" y="109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latin typeface="Verdana" panose="020B0604030504040204" pitchFamily="34" charset="0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40976" name="Text Box 24">
              <a:extLst>
                <a:ext uri="{FF2B5EF4-FFF2-40B4-BE49-F238E27FC236}">
                  <a16:creationId xmlns:a16="http://schemas.microsoft.com/office/drawing/2014/main" id="{39C91064-25A4-4074-A32B-BB45B1D15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109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latin typeface="Verdana" panose="020B0604030504040204" pitchFamily="34" charset="0"/>
                  <a:sym typeface="Symbol" panose="05050102010706020507" pitchFamily="18" charset="2"/>
                </a:rPr>
                <a:t>2</a:t>
              </a:r>
            </a:p>
          </p:txBody>
        </p:sp>
        <p:sp>
          <p:nvSpPr>
            <p:cNvPr id="40977" name="未知">
              <a:extLst>
                <a:ext uri="{FF2B5EF4-FFF2-40B4-BE49-F238E27FC236}">
                  <a16:creationId xmlns:a16="http://schemas.microsoft.com/office/drawing/2014/main" id="{23190932-19B6-4151-A370-A0EB6C2E3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682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8" name="未知">
              <a:extLst>
                <a:ext uri="{FF2B5EF4-FFF2-40B4-BE49-F238E27FC236}">
                  <a16:creationId xmlns:a16="http://schemas.microsoft.com/office/drawing/2014/main" id="{53B7FCA7-62BE-49D3-AA48-993F8B85B05D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1569" y="1068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979" name="未知">
              <a:extLst>
                <a:ext uri="{FF2B5EF4-FFF2-40B4-BE49-F238E27FC236}">
                  <a16:creationId xmlns:a16="http://schemas.microsoft.com/office/drawing/2014/main" id="{5723762F-5ECA-42E9-87A4-8009E9C15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" y="703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0966" name="Text Box 28">
            <a:extLst>
              <a:ext uri="{FF2B5EF4-FFF2-40B4-BE49-F238E27FC236}">
                <a16:creationId xmlns:a16="http://schemas.microsoft.com/office/drawing/2014/main" id="{42C0B186-7319-4BA5-B56D-CB161A1B5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124200"/>
            <a:ext cx="793750" cy="20574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>
                <a:solidFill>
                  <a:srgbClr val="FFFF00"/>
                </a:solidFill>
                <a:latin typeface="Times New Roman" panose="02020603050405020304" pitchFamily="18" charset="0"/>
              </a:rPr>
              <a:t>滞后 </a:t>
            </a:r>
            <a:r>
              <a:rPr lang="zh-CN" altLang="en-US" sz="4000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4000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/2</a:t>
            </a:r>
          </a:p>
        </p:txBody>
      </p:sp>
      <p:graphicFrame>
        <p:nvGraphicFramePr>
          <p:cNvPr id="40967" name="Object 29">
            <a:extLst>
              <a:ext uri="{FF2B5EF4-FFF2-40B4-BE49-F238E27FC236}">
                <a16:creationId xmlns:a16="http://schemas.microsoft.com/office/drawing/2014/main" id="{CF22795B-E233-4D1E-95F6-4F6880AE3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75" y="792163"/>
          <a:ext cx="28495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9" r:id="rId4" imgW="777738" imgH="280496" progId="Equation.3">
                  <p:embed/>
                </p:oleObj>
              </mc:Choice>
              <mc:Fallback>
                <p:oleObj r:id="rId4" imgW="777738" imgH="28049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792163"/>
                        <a:ext cx="2849563" cy="784225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CC33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30">
            <a:extLst>
              <a:ext uri="{FF2B5EF4-FFF2-40B4-BE49-F238E27FC236}">
                <a16:creationId xmlns:a16="http://schemas.microsoft.com/office/drawing/2014/main" id="{EBB003FB-3A99-46A3-89B0-2E6458845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5486400"/>
          <a:ext cx="3935413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0" r:id="rId6" imgW="1210704" imgH="305862" progId="Equation.3">
                  <p:embed/>
                </p:oleObj>
              </mc:Choice>
              <mc:Fallback>
                <p:oleObj r:id="rId6" imgW="1210704" imgH="305862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486400"/>
                        <a:ext cx="3935413" cy="903288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CC33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E3426E7-C563-4485-9BED-BB0E4EC1B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滞后和内耗</a:t>
            </a:r>
          </a:p>
        </p:txBody>
      </p:sp>
      <p:grpSp>
        <p:nvGrpSpPr>
          <p:cNvPr id="41987" name="Group 3">
            <a:extLst>
              <a:ext uri="{FF2B5EF4-FFF2-40B4-BE49-F238E27FC236}">
                <a16:creationId xmlns:a16="http://schemas.microsoft.com/office/drawing/2014/main" id="{92C332F3-928D-4CD2-95FE-EF0BB07E4CF9}"/>
              </a:ext>
            </a:extLst>
          </p:cNvPr>
          <p:cNvGrpSpPr>
            <a:grpSpLocks/>
          </p:cNvGrpSpPr>
          <p:nvPr/>
        </p:nvGrpSpPr>
        <p:grpSpPr bwMode="auto">
          <a:xfrm>
            <a:off x="871538" y="1781175"/>
            <a:ext cx="6824662" cy="2105025"/>
            <a:chOff x="0" y="0"/>
            <a:chExt cx="4299" cy="1326"/>
          </a:xfrm>
        </p:grpSpPr>
        <p:sp>
          <p:nvSpPr>
            <p:cNvPr id="42009" name="Line 4">
              <a:extLst>
                <a:ext uri="{FF2B5EF4-FFF2-40B4-BE49-F238E27FC236}">
                  <a16:creationId xmlns:a16="http://schemas.microsoft.com/office/drawing/2014/main" id="{999F03A2-57D5-4338-A475-060BFA063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" y="231"/>
              <a:ext cx="0" cy="109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0" name="Line 5">
              <a:extLst>
                <a:ext uri="{FF2B5EF4-FFF2-40B4-BE49-F238E27FC236}">
                  <a16:creationId xmlns:a16="http://schemas.microsoft.com/office/drawing/2014/main" id="{4131BD03-991C-42A9-A057-5FB160313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" y="806"/>
              <a:ext cx="313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1" name="Text Box 6">
              <a:extLst>
                <a:ext uri="{FF2B5EF4-FFF2-40B4-BE49-F238E27FC236}">
                  <a16:creationId xmlns:a16="http://schemas.microsoft.com/office/drawing/2014/main" id="{EC060DCF-7060-41EF-AE7B-E05BC59E2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" y="691"/>
              <a:ext cx="2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Verdana" panose="020B0604030504040204" pitchFamily="34" charset="0"/>
                </a:rPr>
                <a:t>0</a:t>
              </a:r>
            </a:p>
          </p:txBody>
        </p:sp>
        <p:sp>
          <p:nvSpPr>
            <p:cNvPr id="42012" name="Text Box 7">
              <a:extLst>
                <a:ext uri="{FF2B5EF4-FFF2-40B4-BE49-F238E27FC236}">
                  <a16:creationId xmlns:a16="http://schemas.microsoft.com/office/drawing/2014/main" id="{58B41841-8812-466A-9CB6-943F529CB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" y="80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latin typeface="Verdana" panose="020B0604030504040204" pitchFamily="34" charset="0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42013" name="Text Box 8">
              <a:extLst>
                <a:ext uri="{FF2B5EF4-FFF2-40B4-BE49-F238E27FC236}">
                  <a16:creationId xmlns:a16="http://schemas.microsoft.com/office/drawing/2014/main" id="{35F9519C-4B87-4745-8A88-DCB3449C39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5" y="80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latin typeface="Verdana" panose="020B0604030504040204" pitchFamily="34" charset="0"/>
                  <a:sym typeface="Symbol" panose="05050102010706020507" pitchFamily="18" charset="2"/>
                </a:rPr>
                <a:t>2</a:t>
              </a:r>
            </a:p>
          </p:txBody>
        </p:sp>
        <p:sp>
          <p:nvSpPr>
            <p:cNvPr id="42014" name="Text Box 9">
              <a:extLst>
                <a:ext uri="{FF2B5EF4-FFF2-40B4-BE49-F238E27FC236}">
                  <a16:creationId xmlns:a16="http://schemas.microsoft.com/office/drawing/2014/main" id="{03744478-7B68-4A8C-AA1F-BAF934DA1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</a:t>
              </a:r>
            </a:p>
          </p:txBody>
        </p:sp>
        <p:sp>
          <p:nvSpPr>
            <p:cNvPr id="42015" name="Text Box 10">
              <a:extLst>
                <a:ext uri="{FF2B5EF4-FFF2-40B4-BE49-F238E27FC236}">
                  <a16:creationId xmlns:a16="http://schemas.microsoft.com/office/drawing/2014/main" id="{587691A2-B10C-49AD-A8A4-AFAC4753C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0" y="634"/>
              <a:ext cx="6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</a:t>
              </a:r>
              <a:r>
                <a:rPr lang="en-US" altLang="zh-CN" sz="2400">
                  <a:latin typeface="Verdana" panose="020B0604030504040204" pitchFamily="34" charset="0"/>
                  <a:sym typeface="Symbol" panose="05050102010706020507" pitchFamily="18" charset="2"/>
                </a:rPr>
                <a:t>t</a:t>
              </a:r>
            </a:p>
          </p:txBody>
        </p:sp>
        <p:sp>
          <p:nvSpPr>
            <p:cNvPr id="42016" name="未知">
              <a:extLst>
                <a:ext uri="{FF2B5EF4-FFF2-40B4-BE49-F238E27FC236}">
                  <a16:creationId xmlns:a16="http://schemas.microsoft.com/office/drawing/2014/main" id="{FEE2BCF3-5577-4EA8-9398-D6376FFC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392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7" name="未知">
              <a:extLst>
                <a:ext uri="{FF2B5EF4-FFF2-40B4-BE49-F238E27FC236}">
                  <a16:creationId xmlns:a16="http://schemas.microsoft.com/office/drawing/2014/main" id="{34CD8F9C-0C54-4573-9E5F-4F5432919DEC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1204" y="778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8" name="未知">
              <a:extLst>
                <a:ext uri="{FF2B5EF4-FFF2-40B4-BE49-F238E27FC236}">
                  <a16:creationId xmlns:a16="http://schemas.microsoft.com/office/drawing/2014/main" id="{DBECCF10-165D-4DB3-A795-68E3EF271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" y="413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9" name="未知">
              <a:extLst>
                <a:ext uri="{FF2B5EF4-FFF2-40B4-BE49-F238E27FC236}">
                  <a16:creationId xmlns:a16="http://schemas.microsoft.com/office/drawing/2014/main" id="{795511B6-8E2E-4C31-ADC0-A37BAD614AD8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2659" y="799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1988" name="Group 15">
            <a:extLst>
              <a:ext uri="{FF2B5EF4-FFF2-40B4-BE49-F238E27FC236}">
                <a16:creationId xmlns:a16="http://schemas.microsoft.com/office/drawing/2014/main" id="{22276005-FD33-4A54-B23F-A7B5FAA6CFB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048000"/>
            <a:ext cx="6451600" cy="2530475"/>
            <a:chOff x="0" y="0"/>
            <a:chExt cx="4064" cy="1594"/>
          </a:xfrm>
        </p:grpSpPr>
        <p:sp>
          <p:nvSpPr>
            <p:cNvPr id="41998" name="Line 16">
              <a:extLst>
                <a:ext uri="{FF2B5EF4-FFF2-40B4-BE49-F238E27FC236}">
                  <a16:creationId xmlns:a16="http://schemas.microsoft.com/office/drawing/2014/main" id="{636D1D0A-9679-45CF-AA1A-FBF35D246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" y="499"/>
              <a:ext cx="0" cy="109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999" name="Line 17">
              <a:extLst>
                <a:ext uri="{FF2B5EF4-FFF2-40B4-BE49-F238E27FC236}">
                  <a16:creationId xmlns:a16="http://schemas.microsoft.com/office/drawing/2014/main" id="{EE1A5E9F-C6CF-4EB7-A0E4-891D1BE2A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" y="1095"/>
              <a:ext cx="313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0" name="Line 18">
              <a:extLst>
                <a:ext uri="{FF2B5EF4-FFF2-40B4-BE49-F238E27FC236}">
                  <a16:creationId xmlns:a16="http://schemas.microsoft.com/office/drawing/2014/main" id="{F34154F0-1C2D-438A-9624-92C049064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3" y="0"/>
              <a:ext cx="0" cy="1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1" name="Line 19">
              <a:extLst>
                <a:ext uri="{FF2B5EF4-FFF2-40B4-BE49-F238E27FC236}">
                  <a16:creationId xmlns:a16="http://schemas.microsoft.com/office/drawing/2014/main" id="{22F66918-D833-465A-93FC-A8B0359E6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7" y="0"/>
              <a:ext cx="0" cy="1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2" name="Text Box 20">
              <a:extLst>
                <a:ext uri="{FF2B5EF4-FFF2-40B4-BE49-F238E27FC236}">
                  <a16:creationId xmlns:a16="http://schemas.microsoft.com/office/drawing/2014/main" id="{FC2D674F-DA4C-4A75-A797-8738A2A82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38"/>
              <a:ext cx="523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</a:t>
              </a:r>
            </a:p>
          </p:txBody>
        </p:sp>
        <p:sp>
          <p:nvSpPr>
            <p:cNvPr id="42003" name="Rectangle 21">
              <a:extLst>
                <a:ext uri="{FF2B5EF4-FFF2-40B4-BE49-F238E27FC236}">
                  <a16:creationId xmlns:a16="http://schemas.microsoft.com/office/drawing/2014/main" id="{305F3FFD-161E-456F-AD61-29182AC0F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922"/>
              <a:ext cx="32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Verdana" panose="020B0604030504040204" pitchFamily="34" charset="0"/>
                  <a:sym typeface="Symbol" panose="05050102010706020507" pitchFamily="18" charset="2"/>
                </a:rPr>
                <a:t></a:t>
              </a:r>
              <a:r>
                <a:rPr lang="en-US" altLang="zh-CN" sz="2400">
                  <a:latin typeface="Verdana" panose="020B0604030504040204" pitchFamily="34" charset="0"/>
                  <a:sym typeface="Symbol" panose="05050102010706020507" pitchFamily="18" charset="2"/>
                </a:rPr>
                <a:t>t</a:t>
              </a:r>
            </a:p>
          </p:txBody>
        </p:sp>
        <p:sp>
          <p:nvSpPr>
            <p:cNvPr id="42004" name="Text Box 22">
              <a:extLst>
                <a:ext uri="{FF2B5EF4-FFF2-40B4-BE49-F238E27FC236}">
                  <a16:creationId xmlns:a16="http://schemas.microsoft.com/office/drawing/2014/main" id="{DBC5E53D-061C-47D1-8C5E-C107A850F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" y="109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latin typeface="Verdana" panose="020B0604030504040204" pitchFamily="34" charset="0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42005" name="Text Box 23">
              <a:extLst>
                <a:ext uri="{FF2B5EF4-FFF2-40B4-BE49-F238E27FC236}">
                  <a16:creationId xmlns:a16="http://schemas.microsoft.com/office/drawing/2014/main" id="{EDBBC46E-9548-45EE-91C6-0626A6A5B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1096"/>
              <a:ext cx="46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latin typeface="Verdana" panose="020B0604030504040204" pitchFamily="34" charset="0"/>
                  <a:sym typeface="Symbol" panose="05050102010706020507" pitchFamily="18" charset="2"/>
                </a:rPr>
                <a:t>2</a:t>
              </a:r>
            </a:p>
          </p:txBody>
        </p:sp>
        <p:sp>
          <p:nvSpPr>
            <p:cNvPr id="42006" name="未知">
              <a:extLst>
                <a:ext uri="{FF2B5EF4-FFF2-40B4-BE49-F238E27FC236}">
                  <a16:creationId xmlns:a16="http://schemas.microsoft.com/office/drawing/2014/main" id="{113006C2-98FD-4DC1-A2A4-CD5E64859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682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7" name="未知">
              <a:extLst>
                <a:ext uri="{FF2B5EF4-FFF2-40B4-BE49-F238E27FC236}">
                  <a16:creationId xmlns:a16="http://schemas.microsoft.com/office/drawing/2014/main" id="{B6EC870F-8343-40F5-8161-8C82CD9382D2}"/>
                </a:ext>
              </a:extLst>
            </p:cNvPr>
            <p:cNvSpPr>
              <a:spLocks/>
            </p:cNvSpPr>
            <p:nvPr/>
          </p:nvSpPr>
          <p:spPr bwMode="auto">
            <a:xfrm rot="-10729687">
              <a:off x="1377" y="1068"/>
              <a:ext cx="738" cy="398"/>
            </a:xfrm>
            <a:custGeom>
              <a:avLst/>
              <a:gdLst>
                <a:gd name="T0" fmla="*/ 0 w 576"/>
                <a:gd name="T1" fmla="*/ 1040 h 313"/>
                <a:gd name="T2" fmla="*/ 994 w 576"/>
                <a:gd name="T3" fmla="*/ 1 h 313"/>
                <a:gd name="T4" fmla="*/ 1990 w 576"/>
                <a:gd name="T5" fmla="*/ 1013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8" name="未知">
              <a:extLst>
                <a:ext uri="{FF2B5EF4-FFF2-40B4-BE49-F238E27FC236}">
                  <a16:creationId xmlns:a16="http://schemas.microsoft.com/office/drawing/2014/main" id="{E32E224E-CB72-44F8-91B8-3C57A9CA1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" y="703"/>
              <a:ext cx="738" cy="397"/>
            </a:xfrm>
            <a:custGeom>
              <a:avLst/>
              <a:gdLst>
                <a:gd name="T0" fmla="*/ 0 w 576"/>
                <a:gd name="T1" fmla="*/ 1027 h 313"/>
                <a:gd name="T2" fmla="*/ 994 w 576"/>
                <a:gd name="T3" fmla="*/ 1 h 313"/>
                <a:gd name="T4" fmla="*/ 1990 w 576"/>
                <a:gd name="T5" fmla="*/ 1002 h 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313">
                  <a:moveTo>
                    <a:pt x="0" y="313"/>
                  </a:moveTo>
                  <a:cubicBezTo>
                    <a:pt x="96" y="157"/>
                    <a:pt x="192" y="2"/>
                    <a:pt x="288" y="1"/>
                  </a:cubicBezTo>
                  <a:cubicBezTo>
                    <a:pt x="384" y="0"/>
                    <a:pt x="528" y="254"/>
                    <a:pt x="576" y="305"/>
                  </a:cubicBezTo>
                </a:path>
              </a:pathLst>
            </a:custGeom>
            <a:noFill/>
            <a:ln w="38100" cap="sq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1989" name="Text Box 27" descr="画布">
            <a:extLst>
              <a:ext uri="{FF2B5EF4-FFF2-40B4-BE49-F238E27FC236}">
                <a16:creationId xmlns:a16="http://schemas.microsoft.com/office/drawing/2014/main" id="{1337ED0E-898C-4C02-B7FD-2E101FE33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1905000" cy="6048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ea typeface="黑体" panose="02010609060101010101" pitchFamily="49" charset="-122"/>
              </a:rPr>
              <a:t>高分子：</a:t>
            </a:r>
          </a:p>
        </p:txBody>
      </p:sp>
      <p:graphicFrame>
        <p:nvGraphicFramePr>
          <p:cNvPr id="41990" name="Object 28">
            <a:extLst>
              <a:ext uri="{FF2B5EF4-FFF2-40B4-BE49-F238E27FC236}">
                <a16:creationId xmlns:a16="http://schemas.microsoft.com/office/drawing/2014/main" id="{43C700D7-545B-46B8-B98A-1FF60F8491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1371600"/>
          <a:ext cx="284956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8" r:id="rId4" imgW="777738" imgH="280496" progId="Equation.3">
                  <p:embed/>
                </p:oleObj>
              </mc:Choice>
              <mc:Fallback>
                <p:oleObj r:id="rId4" imgW="777738" imgH="280496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371600"/>
                        <a:ext cx="2849563" cy="935038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CC33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29">
            <a:extLst>
              <a:ext uri="{FF2B5EF4-FFF2-40B4-BE49-F238E27FC236}">
                <a16:creationId xmlns:a16="http://schemas.microsoft.com/office/drawing/2014/main" id="{F1393B10-842B-41B9-A19A-CDFBA9947B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5725" y="5486400"/>
          <a:ext cx="3355975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9" r:id="rId6" imgW="1032284" imgH="305862" progId="Equation.3">
                  <p:embed/>
                </p:oleObj>
              </mc:Choice>
              <mc:Fallback>
                <p:oleObj r:id="rId6" imgW="1032284" imgH="305862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5486400"/>
                        <a:ext cx="3355975" cy="903288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CC33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Text Box 30">
            <a:extLst>
              <a:ext uri="{FF2B5EF4-FFF2-40B4-BE49-F238E27FC236}">
                <a16:creationId xmlns:a16="http://schemas.microsoft.com/office/drawing/2014/main" id="{19468712-F1E6-4D9B-AE9A-CE19058E2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650" y="3124200"/>
            <a:ext cx="800100" cy="1981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4000" b="1">
                <a:solidFill>
                  <a:srgbClr val="FFFF00"/>
                </a:solidFill>
                <a:latin typeface="Times New Roman" panose="02020603050405020304" pitchFamily="18" charset="0"/>
              </a:rPr>
              <a:t>滞后</a:t>
            </a:r>
            <a:endParaRPr lang="en-US" altLang="zh-CN" sz="4000" b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1993" name="Line 31">
            <a:extLst>
              <a:ext uri="{FF2B5EF4-FFF2-40B4-BE49-F238E27FC236}">
                <a16:creationId xmlns:a16="http://schemas.microsoft.com/office/drawing/2014/main" id="{8E3BD98E-2AE7-4FE4-BFD0-BD7A97C5AC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0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41994" name="AutoShape 32">
            <a:extLst>
              <a:ext uri="{FF2B5EF4-FFF2-40B4-BE49-F238E27FC236}">
                <a16:creationId xmlns:a16="http://schemas.microsoft.com/office/drawing/2014/main" id="{F0474871-E317-4F4A-8E84-B5A40DDAE2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09725" y="5105400"/>
            <a:ext cx="2190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995" name="Rectangle 33">
            <a:extLst>
              <a:ext uri="{FF2B5EF4-FFF2-40B4-BE49-F238E27FC236}">
                <a16:creationId xmlns:a16="http://schemas.microsoft.com/office/drawing/2014/main" id="{7F02BB93-890C-4517-AF58-D3BC2C9B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863" y="5181600"/>
            <a:ext cx="414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ym typeface="Symbol" panose="05050102010706020507" pitchFamily="18" charset="2"/>
              </a:rPr>
              <a:t>δ</a:t>
            </a:r>
          </a:p>
        </p:txBody>
      </p:sp>
      <p:sp>
        <p:nvSpPr>
          <p:cNvPr id="41996" name="Text Box 34">
            <a:extLst>
              <a:ext uri="{FF2B5EF4-FFF2-40B4-BE49-F238E27FC236}">
                <a16:creationId xmlns:a16="http://schemas.microsoft.com/office/drawing/2014/main" id="{C0F5FDBB-68B7-4259-9B4E-79ADD72E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715000"/>
            <a:ext cx="4800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polymer——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粘弹材料的力学响应介于弹性与粘性之间，应变落后于应力一个相位角。</a:t>
            </a:r>
          </a:p>
        </p:txBody>
      </p:sp>
      <p:sp>
        <p:nvSpPr>
          <p:cNvPr id="41997" name="文本框 2">
            <a:extLst>
              <a:ext uri="{FF2B5EF4-FFF2-40B4-BE49-F238E27FC236}">
                <a16:creationId xmlns:a16="http://schemas.microsoft.com/office/drawing/2014/main" id="{E19CB79F-B779-4FE0-9BBB-A30FFA8A1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4216400"/>
            <a:ext cx="685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chemeClr val="bg1"/>
                </a:solidFill>
                <a:sym typeface="Symbol" panose="05050102010706020507" pitchFamily="18" charset="2"/>
              </a:rPr>
              <a:t>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3896BCE-9E33-4C1E-934A-885250B27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sp>
        <p:nvSpPr>
          <p:cNvPr id="43011" name="Text Box 3" descr="画布">
            <a:extLst>
              <a:ext uri="{FF2B5EF4-FFF2-40B4-BE49-F238E27FC236}">
                <a16:creationId xmlns:a16="http://schemas.microsoft.com/office/drawing/2014/main" id="{0ECAB793-83B0-4ACD-BA3F-DDD16D56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44600"/>
            <a:ext cx="8686800" cy="111442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滞后现象：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试样在交变应力作用下，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应变的变化落后于应力的变化的现象</a:t>
            </a:r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798FAA2A-0B50-43A8-839B-56B0386F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7338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3" name="Text Box 5">
            <a:extLst>
              <a:ext uri="{FF2B5EF4-FFF2-40B4-BE49-F238E27FC236}">
                <a16:creationId xmlns:a16="http://schemas.microsoft.com/office/drawing/2014/main" id="{2E1DE2E5-006E-416F-86E4-66922A81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536825"/>
            <a:ext cx="4648200" cy="3598863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产生原因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: 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形变由链段运动产生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外力变化时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链段的运动还跟不上外力的变化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所以形变落后于应力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产生一个位相差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越大说明链段运动越困难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.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形变越跟不上力的变化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56F81482-C9D9-431E-BAD5-8EEE97B50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3" y="5638800"/>
            <a:ext cx="3506787" cy="396875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δ</a:t>
            </a:r>
            <a:r>
              <a:rPr lang="zh-CN" altLang="en-US" sz="20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越大，说明滞后现象越严重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FCF78EBB-DAB4-4394-B11C-5856F54BC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419600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5" name="Rectangle 3">
            <a:extLst>
              <a:ext uri="{FF2B5EF4-FFF2-40B4-BE49-F238E27FC236}">
                <a16:creationId xmlns:a16="http://schemas.microsoft.com/office/drawing/2014/main" id="{7073E7B6-F6A4-4A35-89D3-953BC1940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sp>
        <p:nvSpPr>
          <p:cNvPr id="44036" name="Text Box 4" descr="画布">
            <a:extLst>
              <a:ext uri="{FF2B5EF4-FFF2-40B4-BE49-F238E27FC236}">
                <a16:creationId xmlns:a16="http://schemas.microsoft.com/office/drawing/2014/main" id="{86AA7BC6-7563-42AB-9A65-692F29E20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8382000" cy="111442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内耗：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由于发生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滞后现象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每一循环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变化中，作为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热损耗掉的能量与最大储存能量之比。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7646F896-DC22-4AB0-8A7D-FFED44055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5851525"/>
            <a:ext cx="5067300" cy="8858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just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2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拉伸、回缩两条曲线所构成的闭合曲线称为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“滞后圈”，滞后圈的大小即为损耗的能量</a:t>
            </a:r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19ED33F2-2E94-46AF-8EC9-5FDF1BEAA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715000"/>
            <a:ext cx="3352800" cy="51911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面积之差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损耗的功</a:t>
            </a:r>
          </a:p>
        </p:txBody>
      </p:sp>
      <p:sp>
        <p:nvSpPr>
          <p:cNvPr id="44039" name="Text Box 7">
            <a:extLst>
              <a:ext uri="{FF2B5EF4-FFF2-40B4-BE49-F238E27FC236}">
                <a16:creationId xmlns:a16="http://schemas.microsoft.com/office/drawing/2014/main" id="{D9B74A0A-E3A2-40C7-BD78-5F11AAF8B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667000"/>
            <a:ext cx="3657600" cy="2187575"/>
          </a:xfrm>
          <a:prstGeom prst="rect">
            <a:avLst/>
          </a:prstGeom>
          <a:noFill/>
          <a:ln w="508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一方面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用来改变链段的构象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产生形变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),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另一方面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提供链段运动时克服内摩擦阻力所需要的能量。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5353F7-D5A3-42D9-8FEF-105490DB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286125"/>
            <a:ext cx="32004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>
            <a:extLst>
              <a:ext uri="{FF2B5EF4-FFF2-40B4-BE49-F238E27FC236}">
                <a16:creationId xmlns:a16="http://schemas.microsoft.com/office/drawing/2014/main" id="{276D80C1-D9FC-4E82-B77B-1144CF25E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5410200" cy="609600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Ideal viscous liquid </a:t>
            </a:r>
            <a:r>
              <a:rPr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理想粘性液体</a:t>
            </a: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D28C68E6-AF7C-4C2B-B233-504EA6B6992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2133600" cy="609600"/>
          </a:xfrm>
          <a:solidFill>
            <a:srgbClr val="990000"/>
          </a:solidFill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牛顿定律</a:t>
            </a: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5E16142C-3C01-4D98-B57D-72C8EB7D1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867400"/>
            <a:ext cx="33528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外力除去后完全不回复</a:t>
            </a:r>
          </a:p>
        </p:txBody>
      </p:sp>
      <p:graphicFrame>
        <p:nvGraphicFramePr>
          <p:cNvPr id="8198" name="Object 6">
            <a:extLst>
              <a:ext uri="{FF2B5EF4-FFF2-40B4-BE49-F238E27FC236}">
                <a16:creationId xmlns:a16="http://schemas.microsoft.com/office/drawing/2014/main" id="{1E16E9C0-9042-4EE9-80E8-6EA2B748F5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958975"/>
          <a:ext cx="26336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r:id="rId4" imgW="917986" imgH="395244" progId="Equation.3">
                  <p:embed/>
                </p:oleObj>
              </mc:Choice>
              <mc:Fallback>
                <p:oleObj r:id="rId4" imgW="917986" imgH="39524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58975"/>
                        <a:ext cx="2633663" cy="10668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9" name="Group 7">
            <a:extLst>
              <a:ext uri="{FF2B5EF4-FFF2-40B4-BE49-F238E27FC236}">
                <a16:creationId xmlns:a16="http://schemas.microsoft.com/office/drawing/2014/main" id="{CCFE7800-AB98-4E1A-A2B0-F704C821C850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973263"/>
            <a:ext cx="3297238" cy="1074737"/>
            <a:chOff x="0" y="0"/>
            <a:chExt cx="2077" cy="677"/>
          </a:xfrm>
        </p:grpSpPr>
        <p:sp>
          <p:nvSpPr>
            <p:cNvPr id="8204" name="Text Box 8">
              <a:extLst>
                <a:ext uri="{FF2B5EF4-FFF2-40B4-BE49-F238E27FC236}">
                  <a16:creationId xmlns:a16="http://schemas.microsoft.com/office/drawing/2014/main" id="{84F53DF5-2958-4D0D-8207-C4F81DFAF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0"/>
              <a:ext cx="1146" cy="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lang="zh-CN" altLang="en-US" sz="2800" b="1">
                  <a:solidFill>
                    <a:srgbClr val="FF0066"/>
                  </a:solidFill>
                  <a:latin typeface="方正仿宋简体" pitchFamily="2" charset="-122"/>
                  <a:ea typeface="方正仿宋简体" pitchFamily="2" charset="-122"/>
                </a:rPr>
                <a:t>粘度 </a:t>
              </a:r>
              <a:r>
                <a:rPr lang="zh-CN" altLang="en-US" sz="2800" b="1" i="1">
                  <a:solidFill>
                    <a:srgbClr val="FF0066"/>
                  </a:solidFill>
                  <a:latin typeface="方正仿宋简体" pitchFamily="2" charset="-122"/>
                  <a:ea typeface="方正仿宋简体" pitchFamily="2" charset="-122"/>
                  <a:sym typeface="Symbol" panose="05050102010706020507" pitchFamily="18" charset="2"/>
                </a:rPr>
                <a:t></a:t>
              </a:r>
              <a:endParaRPr lang="zh-CN" altLang="en-US" sz="2800" b="1" i="1">
                <a:solidFill>
                  <a:srgbClr val="FF0066"/>
                </a:solidFill>
                <a:latin typeface="方正仿宋简体" pitchFamily="2" charset="-122"/>
                <a:ea typeface="方正仿宋简体" pitchFamily="2" charset="-122"/>
              </a:endParaRPr>
            </a:p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lang="en-US" altLang="zh-CN" sz="2800" b="1" i="1">
                  <a:solidFill>
                    <a:srgbClr val="FF0066"/>
                  </a:solidFill>
                  <a:latin typeface="方正仿宋简体" pitchFamily="2" charset="-122"/>
                  <a:ea typeface="方正仿宋简体" pitchFamily="2" charset="-122"/>
                </a:rPr>
                <a:t>Viscosity</a:t>
              </a:r>
              <a:endPara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05" name="Oval 9">
              <a:extLst>
                <a:ext uri="{FF2B5EF4-FFF2-40B4-BE49-F238E27FC236}">
                  <a16:creationId xmlns:a16="http://schemas.microsoft.com/office/drawing/2014/main" id="{D46BAACE-229C-44DE-8ED4-C48E8A15D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8"/>
              <a:ext cx="315" cy="576"/>
            </a:xfrm>
            <a:prstGeom prst="ellipse">
              <a:avLst/>
            </a:prstGeom>
            <a:noFill/>
            <a:ln w="5715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pic>
        <p:nvPicPr>
          <p:cNvPr id="8200" name="Picture 10">
            <a:extLst>
              <a:ext uri="{FF2B5EF4-FFF2-40B4-BE49-F238E27FC236}">
                <a16:creationId xmlns:a16="http://schemas.microsoft.com/office/drawing/2014/main" id="{4D6BB856-D8E0-4621-B460-D3BC3FC91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24200"/>
            <a:ext cx="303053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1">
            <a:extLst>
              <a:ext uri="{FF2B5EF4-FFF2-40B4-BE49-F238E27FC236}">
                <a16:creationId xmlns:a16="http://schemas.microsoft.com/office/drawing/2014/main" id="{BCA5D5CC-E363-4CA1-978E-DEB4A611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38" y="228600"/>
            <a:ext cx="24384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Line 12">
            <a:extLst>
              <a:ext uri="{FF2B5EF4-FFF2-40B4-BE49-F238E27FC236}">
                <a16:creationId xmlns:a16="http://schemas.microsoft.com/office/drawing/2014/main" id="{96EB3628-5326-49B0-A16C-8698C82C9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752600"/>
            <a:ext cx="0" cy="3810000"/>
          </a:xfrm>
          <a:prstGeom prst="line">
            <a:avLst/>
          </a:prstGeom>
          <a:noFill/>
          <a:ln w="38100">
            <a:solidFill>
              <a:srgbClr val="FF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3" name="Line 13">
            <a:extLst>
              <a:ext uri="{FF2B5EF4-FFF2-40B4-BE49-F238E27FC236}">
                <a16:creationId xmlns:a16="http://schemas.microsoft.com/office/drawing/2014/main" id="{727BE1AA-0A05-45ED-8C06-400DAF2BE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752600"/>
            <a:ext cx="0" cy="3810000"/>
          </a:xfrm>
          <a:prstGeom prst="line">
            <a:avLst/>
          </a:prstGeom>
          <a:noFill/>
          <a:ln w="38100">
            <a:solidFill>
              <a:srgbClr val="FF33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81061C21-25A9-4257-B578-C3E4E6EC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12950"/>
            <a:ext cx="3352800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9" name="Rectangle 3">
            <a:extLst>
              <a:ext uri="{FF2B5EF4-FFF2-40B4-BE49-F238E27FC236}">
                <a16:creationId xmlns:a16="http://schemas.microsoft.com/office/drawing/2014/main" id="{B726A40B-83F9-4807-9374-79BF9CCBE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graphicFrame>
        <p:nvGraphicFramePr>
          <p:cNvPr id="45060" name="Object 4">
            <a:extLst>
              <a:ext uri="{FF2B5EF4-FFF2-40B4-BE49-F238E27FC236}">
                <a16:creationId xmlns:a16="http://schemas.microsoft.com/office/drawing/2014/main" id="{D8151F6C-DBDE-4063-8D07-82FEAF8FE1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2286000"/>
          <a:ext cx="48768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2" r:id="rId4" imgW="2246925" imgH="1040948" progId="Equation.3">
                  <p:embed/>
                </p:oleObj>
              </mc:Choice>
              <mc:Fallback>
                <p:oleObj r:id="rId4" imgW="2246925" imgH="104094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286000"/>
                        <a:ext cx="4876800" cy="2514600"/>
                      </a:xfrm>
                      <a:prstGeom prst="rect">
                        <a:avLst/>
                      </a:prstGeom>
                      <a:solidFill>
                        <a:srgbClr val="FF99CC">
                          <a:alpha val="59999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5">
            <a:extLst>
              <a:ext uri="{FF2B5EF4-FFF2-40B4-BE49-F238E27FC236}">
                <a16:creationId xmlns:a16="http://schemas.microsoft.com/office/drawing/2014/main" id="{03A309BC-E7F9-4261-B64C-71D994412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5105400"/>
          <a:ext cx="35052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3" r:id="rId6" imgW="1084206" imgH="229597" progId="Equation.3">
                  <p:embed/>
                </p:oleObj>
              </mc:Choice>
              <mc:Fallback>
                <p:oleObj r:id="rId6" imgW="1084206" imgH="22959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105400"/>
                        <a:ext cx="3505200" cy="742950"/>
                      </a:xfrm>
                      <a:prstGeom prst="rect">
                        <a:avLst/>
                      </a:prstGeom>
                      <a:solidFill>
                        <a:srgbClr val="CCFFCC">
                          <a:alpha val="59999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Text Box 6">
            <a:extLst>
              <a:ext uri="{FF2B5EF4-FFF2-40B4-BE49-F238E27FC236}">
                <a16:creationId xmlns:a16="http://schemas.microsoft.com/office/drawing/2014/main" id="{086F6112-A072-49D2-8E6B-AAC7105E1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19800"/>
            <a:ext cx="67056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又称为力学损耗角</a:t>
            </a:r>
            <a:r>
              <a:rPr lang="en-US" altLang="zh-CN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常用</a:t>
            </a:r>
            <a:r>
              <a:rPr lang="en-US" altLang="zh-CN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tan</a:t>
            </a:r>
            <a:r>
              <a:rPr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表示内耗的大小</a:t>
            </a:r>
            <a:endParaRPr lang="zh-CN" altLang="en-US" sz="1800" b="1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  <p:sp>
        <p:nvSpPr>
          <p:cNvPr id="45063" name="Text Box 7" descr="画布">
            <a:extLst>
              <a:ext uri="{FF2B5EF4-FFF2-40B4-BE49-F238E27FC236}">
                <a16:creationId xmlns:a16="http://schemas.microsoft.com/office/drawing/2014/main" id="{3A9716B4-EAAA-4BDE-9EA2-DFE390513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229600" cy="895350"/>
          </a:xfrm>
          <a:prstGeom prst="rect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滞后圈的大小恰好是单位体积的橡胶在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每一个拉伸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压缩环中所损耗的功</a:t>
            </a:r>
            <a:r>
              <a:rPr lang="zh-CN" altLang="en-US" sz="24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，数学上有：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D45E23E-FA85-41F9-B16B-7659A44AD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05139962-BAB5-4288-869C-FCC0CE8C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4114800" cy="3124200"/>
          </a:xfrm>
          <a:prstGeom prst="rect">
            <a:avLst/>
          </a:prstGeom>
          <a:noFill/>
          <a:ln w="508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4">
            <a:extLst>
              <a:ext uri="{FF2B5EF4-FFF2-40B4-BE49-F238E27FC236}">
                <a16:creationId xmlns:a16="http://schemas.microsoft.com/office/drawing/2014/main" id="{445A7268-5E49-4D63-929F-6525A324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62200"/>
            <a:ext cx="4038600" cy="3124200"/>
          </a:xfrm>
          <a:prstGeom prst="rect">
            <a:avLst/>
          </a:prstGeom>
          <a:noFill/>
          <a:ln w="508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5" name="Text Box 5" descr="画布">
            <a:extLst>
              <a:ext uri="{FF2B5EF4-FFF2-40B4-BE49-F238E27FC236}">
                <a16:creationId xmlns:a16="http://schemas.microsoft.com/office/drawing/2014/main" id="{0A58589F-3AFF-48E8-8E8F-49AE7399F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39850"/>
            <a:ext cx="5638800" cy="48736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内耗主要存在于交变场中的橡胶制品</a:t>
            </a:r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EE89BD39-E201-4F68-8BF0-7A1C1A2CA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715000"/>
            <a:ext cx="47244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</a:rPr>
              <a:t>如果没有力学损耗， 会怎么样？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5E78CFA-03E7-4D96-B4D0-BBD6B0794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75F54E57-860B-4437-B2B2-050239C632B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04800" y="1828800"/>
          <a:ext cx="84582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7" r:id="rId3" imgW="3657600" imgH="1689100" progId="Equation.3">
                  <p:embed/>
                </p:oleObj>
              </mc:Choice>
              <mc:Fallback>
                <p:oleObj r:id="rId3" imgW="3657600" imgH="168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828800"/>
                        <a:ext cx="84582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4F960AC9-188A-43DA-AED0-07155AF37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graphicFrame>
        <p:nvGraphicFramePr>
          <p:cNvPr id="48131" name="Object 3">
            <a:extLst>
              <a:ext uri="{FF2B5EF4-FFF2-40B4-BE49-F238E27FC236}">
                <a16:creationId xmlns:a16="http://schemas.microsoft.com/office/drawing/2014/main" id="{5983D7DE-F548-4EF4-B57B-AC309A292F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188" y="1373188"/>
          <a:ext cx="4994275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1" r:id="rId3" imgW="2108990" imgH="952575" progId="Equation.3">
                  <p:embed/>
                </p:oleObj>
              </mc:Choice>
              <mc:Fallback>
                <p:oleObj r:id="rId3" imgW="2108990" imgH="95257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1373188"/>
                        <a:ext cx="4994275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2" name="Group 4">
            <a:extLst>
              <a:ext uri="{FF2B5EF4-FFF2-40B4-BE49-F238E27FC236}">
                <a16:creationId xmlns:a16="http://schemas.microsoft.com/office/drawing/2014/main" id="{F853C06A-7EBE-45A4-BA19-1C38E468A58F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3592513"/>
            <a:ext cx="3887787" cy="2874962"/>
            <a:chOff x="0" y="0"/>
            <a:chExt cx="2494" cy="2210"/>
          </a:xfrm>
        </p:grpSpPr>
        <p:sp>
          <p:nvSpPr>
            <p:cNvPr id="48135" name="Line 5">
              <a:extLst>
                <a:ext uri="{FF2B5EF4-FFF2-40B4-BE49-F238E27FC236}">
                  <a16:creationId xmlns:a16="http://schemas.microsoft.com/office/drawing/2014/main" id="{CA6DDA34-3D8F-4D36-B287-01A4E1262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" y="0"/>
              <a:ext cx="0" cy="172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136" name="Line 6">
              <a:extLst>
                <a:ext uri="{FF2B5EF4-FFF2-40B4-BE49-F238E27FC236}">
                  <a16:creationId xmlns:a16="http://schemas.microsoft.com/office/drawing/2014/main" id="{184578D3-1DAA-4C35-A9C3-C83F914FC5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" y="1723"/>
              <a:ext cx="195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137" name="Line 7">
              <a:extLst>
                <a:ext uri="{FF2B5EF4-FFF2-40B4-BE49-F238E27FC236}">
                  <a16:creationId xmlns:a16="http://schemas.microsoft.com/office/drawing/2014/main" id="{4DF133C6-A244-4228-96F7-A91B84181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" y="272"/>
              <a:ext cx="1315" cy="1451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138" name="Line 8">
              <a:extLst>
                <a:ext uri="{FF2B5EF4-FFF2-40B4-BE49-F238E27FC236}">
                  <a16:creationId xmlns:a16="http://schemas.microsoft.com/office/drawing/2014/main" id="{F809F544-2008-4EA5-BC5D-B2A0DBC03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" y="272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139" name="Line 9">
              <a:extLst>
                <a:ext uri="{FF2B5EF4-FFF2-40B4-BE49-F238E27FC236}">
                  <a16:creationId xmlns:a16="http://schemas.microsoft.com/office/drawing/2014/main" id="{16CE2D16-E9E4-4334-92F6-FDCB2BF99A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9" y="317"/>
              <a:ext cx="0" cy="14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140" name="Text Box 10">
              <a:extLst>
                <a:ext uri="{FF2B5EF4-FFF2-40B4-BE49-F238E27FC236}">
                  <a16:creationId xmlns:a16="http://schemas.microsoft.com/office/drawing/2014/main" id="{C10EEFEF-7246-453E-BA37-8E7528E18E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5"/>
              <a:ext cx="408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zh-CN" sz="18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E</a:t>
              </a:r>
              <a:r>
                <a:rPr lang="zh-CN" altLang="zh-CN" sz="1800">
                  <a:solidFill>
                    <a:srgbClr val="000099"/>
                  </a:solidFill>
                  <a:ea typeface="楷体_GB2312" pitchFamily="49" charset="-122"/>
                </a:rPr>
                <a:t>”</a:t>
              </a:r>
              <a:endParaRPr lang="zh-CN" altLang="zh-CN" sz="1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8141" name="Text Box 11">
              <a:extLst>
                <a:ext uri="{FF2B5EF4-FFF2-40B4-BE49-F238E27FC236}">
                  <a16:creationId xmlns:a16="http://schemas.microsoft.com/office/drawing/2014/main" id="{E5B3A33C-8B31-4111-A3B8-3AE723B61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" y="1858"/>
              <a:ext cx="544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zh-CN" sz="18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E</a:t>
              </a:r>
              <a:r>
                <a:rPr lang="zh-CN" altLang="zh-CN" sz="1800">
                  <a:solidFill>
                    <a:srgbClr val="000099"/>
                  </a:solidFill>
                  <a:ea typeface="楷体_GB2312" pitchFamily="49" charset="-122"/>
                </a:rPr>
                <a:t>’</a:t>
              </a:r>
              <a:endParaRPr lang="zh-CN" altLang="zh-CN" sz="1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8142" name="Text Box 12">
              <a:extLst>
                <a:ext uri="{FF2B5EF4-FFF2-40B4-BE49-F238E27FC236}">
                  <a16:creationId xmlns:a16="http://schemas.microsoft.com/office/drawing/2014/main" id="{22AB51FB-3B2A-49F0-8928-27B7DA5BD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" y="1361"/>
              <a:ext cx="499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zh-CN" sz="1800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  <a:sym typeface="Symbol" panose="05050102010706020507" pitchFamily="18" charset="2"/>
                </a:rPr>
                <a:t></a:t>
              </a:r>
            </a:p>
          </p:txBody>
        </p:sp>
      </p:grpSp>
      <p:graphicFrame>
        <p:nvGraphicFramePr>
          <p:cNvPr id="48133" name="Object 13">
            <a:extLst>
              <a:ext uri="{FF2B5EF4-FFF2-40B4-BE49-F238E27FC236}">
                <a16:creationId xmlns:a16="http://schemas.microsoft.com/office/drawing/2014/main" id="{0A8C0BEE-DC02-4436-8C23-5499AC0EC0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4191000"/>
          <a:ext cx="267017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2" r:id="rId5" imgW="675151" imgH="394900" progId="Equation.3">
                  <p:embed/>
                </p:oleObj>
              </mc:Choice>
              <mc:Fallback>
                <p:oleObj r:id="rId5" imgW="675151" imgH="394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191000"/>
                        <a:ext cx="2670175" cy="150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Text Box 14">
            <a:extLst>
              <a:ext uri="{FF2B5EF4-FFF2-40B4-BE49-F238E27FC236}">
                <a16:creationId xmlns:a16="http://schemas.microsoft.com/office/drawing/2014/main" id="{E2E6DC8C-F1CD-4D14-AB76-24279D6BE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1801813"/>
            <a:ext cx="38512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实数模量是储能模量,虚数模量为能量的损耗.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7EEB0EF-37B2-4B2B-AFD6-A8C3F91A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sp>
        <p:nvSpPr>
          <p:cNvPr id="49155" name="Rectangle 3" descr="画布">
            <a:extLst>
              <a:ext uri="{FF2B5EF4-FFF2-40B4-BE49-F238E27FC236}">
                <a16:creationId xmlns:a16="http://schemas.microsoft.com/office/drawing/2014/main" id="{6EC43688-57AD-4A0B-A1F0-A6696F672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19200"/>
            <a:ext cx="8534400" cy="10414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  <a:latin typeface="AdobeSongStd-Light" charset="-122"/>
              </a:rPr>
              <a:t>一个正弦量既可以用</a:t>
            </a:r>
            <a:r>
              <a:rPr lang="zh-CN" altLang="en-US" sz="2400" b="1">
                <a:solidFill>
                  <a:srgbClr val="FF0000"/>
                </a:solidFill>
                <a:latin typeface="AdobeSongStd-Light" charset="-122"/>
              </a:rPr>
              <a:t>三角函数的解析式</a:t>
            </a:r>
            <a:r>
              <a:rPr lang="zh-CN" altLang="en-US" sz="2400" b="1">
                <a:solidFill>
                  <a:srgbClr val="006600"/>
                </a:solidFill>
                <a:latin typeface="AdobeSongStd-Light" charset="-122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AdobeSongStd-Light" charset="-122"/>
              </a:rPr>
              <a:t>波形图</a:t>
            </a:r>
            <a:r>
              <a:rPr lang="zh-CN" altLang="en-US" sz="2400" b="1">
                <a:solidFill>
                  <a:srgbClr val="006600"/>
                </a:solidFill>
                <a:latin typeface="AdobeSongStd-Light" charset="-122"/>
              </a:rPr>
              <a:t>表示</a:t>
            </a: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b="1">
                <a:solidFill>
                  <a:srgbClr val="006600"/>
                </a:solidFill>
                <a:latin typeface="AdobeSongStd-Light" charset="-122"/>
                <a:ea typeface="AdobeSongStd-Light" charset="-122"/>
              </a:rPr>
              <a:t>也可以用</a:t>
            </a:r>
            <a:r>
              <a:rPr lang="zh-CN" altLang="en-US" sz="2400" b="1">
                <a:solidFill>
                  <a:srgbClr val="FF0000"/>
                </a:solidFill>
                <a:latin typeface="AdobeSongStd-Light" charset="-122"/>
                <a:ea typeface="AdobeSongStd-Light" charset="-122"/>
              </a:rPr>
              <a:t>复数的形式</a:t>
            </a:r>
            <a:r>
              <a:rPr lang="zh-CN" altLang="en-US" sz="2400" b="1">
                <a:solidFill>
                  <a:srgbClr val="006600"/>
                </a:solidFill>
                <a:latin typeface="AdobeSongStd-Light" charset="-122"/>
                <a:ea typeface="AdobeSongStd-Light" charset="-122"/>
              </a:rPr>
              <a:t>来表示：</a:t>
            </a:r>
          </a:p>
        </p:txBody>
      </p:sp>
      <p:graphicFrame>
        <p:nvGraphicFramePr>
          <p:cNvPr id="49156" name="Object 6">
            <a:extLst>
              <a:ext uri="{FF2B5EF4-FFF2-40B4-BE49-F238E27FC236}">
                <a16:creationId xmlns:a16="http://schemas.microsoft.com/office/drawing/2014/main" id="{BBB11CE4-44FC-4BE7-8253-631769C29C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657600"/>
          <a:ext cx="4229100" cy="232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8" r:id="rId4" imgW="1224515" imgH="739811" progId="Equation.3">
                  <p:embed/>
                </p:oleObj>
              </mc:Choice>
              <mc:Fallback>
                <p:oleObj r:id="rId4" imgW="1224515" imgH="73981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657600"/>
                        <a:ext cx="4229100" cy="2320925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CC33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Text Box 7">
            <a:extLst>
              <a:ext uri="{FF2B5EF4-FFF2-40B4-BE49-F238E27FC236}">
                <a16:creationId xmlns:a16="http://schemas.microsoft.com/office/drawing/2014/main" id="{68A9AB94-CCF3-4AC9-BC16-286D4174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5" y="2432050"/>
            <a:ext cx="2514600" cy="51911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根据欧拉公式</a:t>
            </a:r>
          </a:p>
        </p:txBody>
      </p:sp>
      <p:graphicFrame>
        <p:nvGraphicFramePr>
          <p:cNvPr id="49158" name="Object 8">
            <a:extLst>
              <a:ext uri="{FF2B5EF4-FFF2-40B4-BE49-F238E27FC236}">
                <a16:creationId xmlns:a16="http://schemas.microsoft.com/office/drawing/2014/main" id="{EDBD48F3-8BAB-4AE7-9332-46022B93CE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2308225"/>
          <a:ext cx="3944938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9" r:id="rId6" imgW="1185732" imgH="229496" progId="Equation.3">
                  <p:embed/>
                </p:oleObj>
              </mc:Choice>
              <mc:Fallback>
                <p:oleObj r:id="rId6" imgW="1185732" imgH="22949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308225"/>
                        <a:ext cx="3944938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9">
            <a:extLst>
              <a:ext uri="{FF2B5EF4-FFF2-40B4-BE49-F238E27FC236}">
                <a16:creationId xmlns:a16="http://schemas.microsoft.com/office/drawing/2014/main" id="{782C1F12-7223-4E98-A014-22AF56B7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29000"/>
            <a:ext cx="3338513" cy="25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8B6DAC7F-98D4-4E36-AB2F-B3F3306CA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sp>
        <p:nvSpPr>
          <p:cNvPr id="50179" name="Rectangle 3" descr="画布">
            <a:extLst>
              <a:ext uri="{FF2B5EF4-FFF2-40B4-BE49-F238E27FC236}">
                <a16:creationId xmlns:a16="http://schemas.microsoft.com/office/drawing/2014/main" id="{21EE5E26-8A7B-455A-B4F8-C623AEE23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938213"/>
            <a:ext cx="8610600" cy="140652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</a:rPr>
              <a:t>复数的指数形式在进行乘除运算时，</a:t>
            </a:r>
            <a:r>
              <a:rPr lang="zh-CN" altLang="en-US" sz="2400" b="1">
                <a:solidFill>
                  <a:srgbClr val="FF0000"/>
                </a:solidFill>
              </a:rPr>
              <a:t>运算规则比较简单，</a:t>
            </a:r>
            <a:r>
              <a:rPr lang="zh-CN" altLang="en-US" sz="2400" b="1">
                <a:solidFill>
                  <a:srgbClr val="006600"/>
                </a:solidFill>
              </a:rPr>
              <a:t>所以在研究高聚物的动态力学性能时，更多地用指数形式的复数来表示相关性能指标。</a:t>
            </a:r>
          </a:p>
        </p:txBody>
      </p:sp>
      <p:graphicFrame>
        <p:nvGraphicFramePr>
          <p:cNvPr id="50180" name="Object 4">
            <a:extLst>
              <a:ext uri="{FF2B5EF4-FFF2-40B4-BE49-F238E27FC236}">
                <a16:creationId xmlns:a16="http://schemas.microsoft.com/office/drawing/2014/main" id="{F9257F4B-604E-4983-A607-A9D3F2F753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488" y="2382838"/>
          <a:ext cx="60547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3" r:id="rId4" imgW="2185349" imgH="228699" progId="Equation.3">
                  <p:embed/>
                </p:oleObj>
              </mc:Choice>
              <mc:Fallback>
                <p:oleObj r:id="rId4" imgW="2185349" imgH="22869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2382838"/>
                        <a:ext cx="6054725" cy="576262"/>
                      </a:xfrm>
                      <a:prstGeom prst="rect">
                        <a:avLst/>
                      </a:prstGeom>
                      <a:solidFill>
                        <a:srgbClr val="FF99CC">
                          <a:alpha val="59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>
            <a:extLst>
              <a:ext uri="{FF2B5EF4-FFF2-40B4-BE49-F238E27FC236}">
                <a16:creationId xmlns:a16="http://schemas.microsoft.com/office/drawing/2014/main" id="{50278D67-9023-4241-88CC-D49429E6D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313" y="2997200"/>
          <a:ext cx="5421312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4" r:id="rId6" imgW="1956649" imgH="457399" progId="Equation.3">
                  <p:embed/>
                </p:oleObj>
              </mc:Choice>
              <mc:Fallback>
                <p:oleObj r:id="rId6" imgW="1956649" imgH="45739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2997200"/>
                        <a:ext cx="5421312" cy="1150938"/>
                      </a:xfrm>
                      <a:prstGeom prst="rect">
                        <a:avLst/>
                      </a:prstGeom>
                      <a:solidFill>
                        <a:srgbClr val="FF99CC">
                          <a:alpha val="5999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6">
            <a:extLst>
              <a:ext uri="{FF2B5EF4-FFF2-40B4-BE49-F238E27FC236}">
                <a16:creationId xmlns:a16="http://schemas.microsoft.com/office/drawing/2014/main" id="{7BB770E6-F25E-4BD4-AA3B-B49D160170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219575"/>
          <a:ext cx="6724650" cy="159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5" r:id="rId8" imgW="2424648" imgH="634725" progId="Equation.3">
                  <p:embed/>
                </p:oleObj>
              </mc:Choice>
              <mc:Fallback>
                <p:oleObj r:id="rId8" imgW="2424648" imgH="63472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219575"/>
                        <a:ext cx="6724650" cy="1598613"/>
                      </a:xfrm>
                      <a:prstGeom prst="rect">
                        <a:avLst/>
                      </a:prstGeom>
                      <a:solidFill>
                        <a:srgbClr val="99CCFF">
                          <a:alpha val="70195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Rectangle 7">
            <a:extLst>
              <a:ext uri="{FF2B5EF4-FFF2-40B4-BE49-F238E27FC236}">
                <a16:creationId xmlns:a16="http://schemas.microsoft.com/office/drawing/2014/main" id="{BD9A7DC7-D0EA-4411-BEFB-FA0A8318E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5186363"/>
            <a:ext cx="20574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1C556B80-94FC-40CF-8100-67B476614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60960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D1AC61E0-F816-43DC-8D36-241BC3DCF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895975"/>
            <a:ext cx="3124200" cy="77946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E’—</a:t>
            </a:r>
            <a:r>
              <a:rPr lang="zh-CN" altLang="en-US" sz="1800" b="1">
                <a:solidFill>
                  <a:schemeClr val="bg1"/>
                </a:solidFill>
              </a:rPr>
              <a:t>储能模量（实数模量）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E”—</a:t>
            </a:r>
            <a:r>
              <a:rPr lang="zh-CN" altLang="en-US" sz="1800" b="1">
                <a:solidFill>
                  <a:schemeClr val="bg1"/>
                </a:solidFill>
              </a:rPr>
              <a:t>损耗模量（虚数模量）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D3B3C5D-18A6-4221-8EDE-637EE3757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276600"/>
            <a:ext cx="8839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3856877-249B-40C7-9D5F-EE6FC0D74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1D4B5B2D-38FB-4D39-A4BD-239A8FE0D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6988"/>
          <a:ext cx="6724650" cy="159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8" r:id="rId3" imgW="2424648" imgH="634725" progId="Equation.3">
                  <p:embed/>
                </p:oleObj>
              </mc:Choice>
              <mc:Fallback>
                <p:oleObj r:id="rId3" imgW="2424648" imgH="6347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6988"/>
                        <a:ext cx="6724650" cy="1598612"/>
                      </a:xfrm>
                      <a:prstGeom prst="rect">
                        <a:avLst/>
                      </a:prstGeom>
                      <a:solidFill>
                        <a:srgbClr val="99CCFF">
                          <a:alpha val="70195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>
            <a:extLst>
              <a:ext uri="{FF2B5EF4-FFF2-40B4-BE49-F238E27FC236}">
                <a16:creationId xmlns:a16="http://schemas.microsoft.com/office/drawing/2014/main" id="{C4ACCF8A-795B-4649-85C9-BB4D53D54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600" y="3935413"/>
          <a:ext cx="2586038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9" r:id="rId5" imgW="802888" imgH="395072" progId="Equation.3">
                  <p:embed/>
                </p:oleObj>
              </mc:Choice>
              <mc:Fallback>
                <p:oleObj r:id="rId5" imgW="802888" imgH="39507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3935413"/>
                        <a:ext cx="2586038" cy="1454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99663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6">
            <a:extLst>
              <a:ext uri="{FF2B5EF4-FFF2-40B4-BE49-F238E27FC236}">
                <a16:creationId xmlns:a16="http://schemas.microsoft.com/office/drawing/2014/main" id="{272724EE-C215-4DF6-ACBD-26BF4C826D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8388" y="3902075"/>
          <a:ext cx="2584450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0" r:id="rId7" imgW="802888" imgH="395072" progId="Equation.3">
                  <p:embed/>
                </p:oleObj>
              </mc:Choice>
              <mc:Fallback>
                <p:oleObj r:id="rId7" imgW="802888" imgH="39507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3902075"/>
                        <a:ext cx="2584450" cy="1452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Text Box 7">
            <a:extLst>
              <a:ext uri="{FF2B5EF4-FFF2-40B4-BE49-F238E27FC236}">
                <a16:creationId xmlns:a16="http://schemas.microsoft.com/office/drawing/2014/main" id="{28A2B062-3A7D-40F2-880F-BC30B8C9E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562600"/>
            <a:ext cx="2819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996633"/>
                </a:solidFill>
                <a:latin typeface="Times New Roman" panose="02020603050405020304" pitchFamily="18" charset="0"/>
              </a:rPr>
              <a:t>反映弹性大小</a:t>
            </a:r>
          </a:p>
        </p:txBody>
      </p:sp>
      <p:sp>
        <p:nvSpPr>
          <p:cNvPr id="51208" name="Text Box 8">
            <a:extLst>
              <a:ext uri="{FF2B5EF4-FFF2-40B4-BE49-F238E27FC236}">
                <a16:creationId xmlns:a16="http://schemas.microsoft.com/office/drawing/2014/main" id="{345FC6B8-551E-4396-B909-47AFB94E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562600"/>
            <a:ext cx="2819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CC3399"/>
                </a:solidFill>
                <a:latin typeface="Times New Roman" panose="02020603050405020304" pitchFamily="18" charset="0"/>
              </a:rPr>
              <a:t>反映内耗大小</a:t>
            </a:r>
          </a:p>
        </p:txBody>
      </p:sp>
      <p:grpSp>
        <p:nvGrpSpPr>
          <p:cNvPr id="51209" name="Group 9">
            <a:extLst>
              <a:ext uri="{FF2B5EF4-FFF2-40B4-BE49-F238E27FC236}">
                <a16:creationId xmlns:a16="http://schemas.microsoft.com/office/drawing/2014/main" id="{1CE55A35-81CD-484D-8C8F-6F3F83B177C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276600"/>
            <a:ext cx="2209800" cy="2638425"/>
            <a:chOff x="0" y="0"/>
            <a:chExt cx="1392" cy="1662"/>
          </a:xfrm>
        </p:grpSpPr>
        <p:sp>
          <p:nvSpPr>
            <p:cNvPr id="51212" name="Line 10">
              <a:extLst>
                <a:ext uri="{FF2B5EF4-FFF2-40B4-BE49-F238E27FC236}">
                  <a16:creationId xmlns:a16="http://schemas.microsoft.com/office/drawing/2014/main" id="{D8AF4979-81EA-4DEB-B2D1-CB06B4BF9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44"/>
              <a:ext cx="13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3" name="Line 11">
              <a:extLst>
                <a:ext uri="{FF2B5EF4-FFF2-40B4-BE49-F238E27FC236}">
                  <a16:creationId xmlns:a16="http://schemas.microsoft.com/office/drawing/2014/main" id="{9BD17722-5280-4939-B1E7-DC4F74F288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240"/>
              <a:ext cx="0" cy="1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4" name="Line 12">
              <a:extLst>
                <a:ext uri="{FF2B5EF4-FFF2-40B4-BE49-F238E27FC236}">
                  <a16:creationId xmlns:a16="http://schemas.microsoft.com/office/drawing/2014/main" id="{3E7D4B9E-ECF1-417F-AEA1-181BB02B7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384"/>
              <a:ext cx="1200" cy="96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5" name="Line 13">
              <a:extLst>
                <a:ext uri="{FF2B5EF4-FFF2-40B4-BE49-F238E27FC236}">
                  <a16:creationId xmlns:a16="http://schemas.microsoft.com/office/drawing/2014/main" id="{738877E8-3069-4DFA-9F92-CBE761E19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84"/>
              <a:ext cx="0" cy="96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6" name="Line 14">
              <a:extLst>
                <a:ext uri="{FF2B5EF4-FFF2-40B4-BE49-F238E27FC236}">
                  <a16:creationId xmlns:a16="http://schemas.microsoft.com/office/drawing/2014/main" id="{38F69659-7E87-44A6-8C64-35737BD4B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84"/>
              <a:ext cx="1200" cy="0"/>
            </a:xfrm>
            <a:prstGeom prst="line">
              <a:avLst/>
            </a:prstGeom>
            <a:noFill/>
            <a:ln w="28575">
              <a:solidFill>
                <a:srgbClr val="99663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7" name="Text Box 15">
              <a:extLst>
                <a:ext uri="{FF2B5EF4-FFF2-40B4-BE49-F238E27FC236}">
                  <a16:creationId xmlns:a16="http://schemas.microsoft.com/office/drawing/2014/main" id="{37374229-6852-4C20-B59E-2BC73B4CE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008"/>
              <a:ext cx="2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i="1">
                  <a:solidFill>
                    <a:srgbClr val="FF505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</a:t>
              </a:r>
              <a:endParaRPr lang="zh-CN" altLang="en-US" b="1" i="1">
                <a:solidFill>
                  <a:srgbClr val="FF505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18" name="未知">
              <a:extLst>
                <a:ext uri="{FF2B5EF4-FFF2-40B4-BE49-F238E27FC236}">
                  <a16:creationId xmlns:a16="http://schemas.microsoft.com/office/drawing/2014/main" id="{7DD10674-D364-4DD1-910A-E4351DA40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" y="1200"/>
              <a:ext cx="56" cy="144"/>
            </a:xfrm>
            <a:custGeom>
              <a:avLst/>
              <a:gdLst>
                <a:gd name="T0" fmla="*/ 0 w 56"/>
                <a:gd name="T1" fmla="*/ 0 h 144"/>
                <a:gd name="T2" fmla="*/ 48 w 56"/>
                <a:gd name="T3" fmla="*/ 48 h 144"/>
                <a:gd name="T4" fmla="*/ 48 w 56"/>
                <a:gd name="T5" fmla="*/ 144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144">
                  <a:moveTo>
                    <a:pt x="0" y="0"/>
                  </a:moveTo>
                  <a:cubicBezTo>
                    <a:pt x="20" y="12"/>
                    <a:pt x="40" y="24"/>
                    <a:pt x="48" y="48"/>
                  </a:cubicBezTo>
                  <a:cubicBezTo>
                    <a:pt x="56" y="72"/>
                    <a:pt x="48" y="128"/>
                    <a:pt x="48" y="144"/>
                  </a:cubicBezTo>
                </a:path>
              </a:pathLst>
            </a:custGeom>
            <a:noFill/>
            <a:ln w="28575" cmpd="sng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9" name="Text Box 17">
              <a:extLst>
                <a:ext uri="{FF2B5EF4-FFF2-40B4-BE49-F238E27FC236}">
                  <a16:creationId xmlns:a16="http://schemas.microsoft.com/office/drawing/2014/main" id="{95574423-3087-4775-9B12-4D1660F3D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0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i="1">
                  <a:solidFill>
                    <a:srgbClr val="CC9900"/>
                  </a:solidFill>
                  <a:latin typeface="Times New Roman" panose="02020603050405020304" pitchFamily="18" charset="0"/>
                </a:rPr>
                <a:t>E’</a:t>
              </a:r>
            </a:p>
          </p:txBody>
        </p:sp>
        <p:sp>
          <p:nvSpPr>
            <p:cNvPr id="51220" name="Text Box 18">
              <a:extLst>
                <a:ext uri="{FF2B5EF4-FFF2-40B4-BE49-F238E27FC236}">
                  <a16:creationId xmlns:a16="http://schemas.microsoft.com/office/drawing/2014/main" id="{2FF09176-E059-415A-A9AE-6E07B2A32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" y="1335"/>
              <a:ext cx="3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i="1">
                  <a:solidFill>
                    <a:srgbClr val="CC0099"/>
                  </a:solidFill>
                  <a:latin typeface="Times New Roman" panose="02020603050405020304" pitchFamily="18" charset="0"/>
                </a:rPr>
                <a:t>E’’</a:t>
              </a:r>
            </a:p>
          </p:txBody>
        </p:sp>
      </p:grpSp>
      <p:sp>
        <p:nvSpPr>
          <p:cNvPr id="51210" name="Text Box 19">
            <a:extLst>
              <a:ext uri="{FF2B5EF4-FFF2-40B4-BE49-F238E27FC236}">
                <a16:creationId xmlns:a16="http://schemas.microsoft.com/office/drawing/2014/main" id="{86914132-BBEB-4404-AE67-73D7569E6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943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复数模量图解</a:t>
            </a:r>
          </a:p>
        </p:txBody>
      </p:sp>
      <p:sp>
        <p:nvSpPr>
          <p:cNvPr id="51211" name="Text Box 20">
            <a:extLst>
              <a:ext uri="{FF2B5EF4-FFF2-40B4-BE49-F238E27FC236}">
                <a16:creationId xmlns:a16="http://schemas.microsoft.com/office/drawing/2014/main" id="{9408512B-7CA9-4070-AB97-1C74622A8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362200"/>
            <a:ext cx="22860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E</a:t>
            </a:r>
            <a:r>
              <a:rPr lang="en-US" altLang="zh-CN" sz="2400" b="1" baseline="30000">
                <a:solidFill>
                  <a:schemeClr val="bg1"/>
                </a:solidFill>
              </a:rPr>
              <a:t>*</a:t>
            </a:r>
            <a:r>
              <a:rPr lang="en-US" altLang="zh-CN" sz="2400" b="1">
                <a:solidFill>
                  <a:schemeClr val="bg1"/>
                </a:solidFill>
              </a:rPr>
              <a:t>—</a:t>
            </a:r>
            <a:r>
              <a:rPr lang="zh-CN" altLang="en-US" sz="2400" b="1">
                <a:solidFill>
                  <a:schemeClr val="bg1"/>
                </a:solidFill>
              </a:rPr>
              <a:t>复数模量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620F440-72F7-4067-A547-324FD3D32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滞后和内耗</a:t>
            </a: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DD3698EB-E14F-47ED-BB56-79062A71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3657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0180" name="Object 4">
            <a:extLst>
              <a:ext uri="{FF2B5EF4-FFF2-40B4-BE49-F238E27FC236}">
                <a16:creationId xmlns:a16="http://schemas.microsoft.com/office/drawing/2014/main" id="{DB9596B4-0E81-4D0D-B37C-A466295851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4267200"/>
          <a:ext cx="162401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1" r:id="rId4" imgW="866987" imgH="433493" progId="Equation.3">
                  <p:embed/>
                </p:oleObj>
              </mc:Choice>
              <mc:Fallback>
                <p:oleObj r:id="rId4" imgW="866987" imgH="43349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267200"/>
                        <a:ext cx="1624013" cy="9286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33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>
            <a:extLst>
              <a:ext uri="{FF2B5EF4-FFF2-40B4-BE49-F238E27FC236}">
                <a16:creationId xmlns:a16="http://schemas.microsoft.com/office/drawing/2014/main" id="{9716B861-43F0-4437-89CB-D5EFEB5DD0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2509838"/>
          <a:ext cx="147478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2" r:id="rId6" imgW="866987" imgH="433493" progId="Equation.3">
                  <p:embed/>
                </p:oleObj>
              </mc:Choice>
              <mc:Fallback>
                <p:oleObj r:id="rId6" imgW="866987" imgH="43349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509838"/>
                        <a:ext cx="1474788" cy="842962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CC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Text Box 7">
            <a:extLst>
              <a:ext uri="{FF2B5EF4-FFF2-40B4-BE49-F238E27FC236}">
                <a16:creationId xmlns:a16="http://schemas.microsoft.com/office/drawing/2014/main" id="{44AFAFD4-1F51-4C9B-8D30-8A5926036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429000"/>
            <a:ext cx="2438400" cy="51911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用来表示内耗</a:t>
            </a:r>
          </a:p>
        </p:txBody>
      </p:sp>
      <p:sp>
        <p:nvSpPr>
          <p:cNvPr id="50184" name="Rectangle 8">
            <a:extLst>
              <a:ext uri="{FF2B5EF4-FFF2-40B4-BE49-F238E27FC236}">
                <a16:creationId xmlns:a16="http://schemas.microsoft.com/office/drawing/2014/main" id="{6B68F5BC-2280-4E89-AC25-7CF423E7D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295400"/>
            <a:ext cx="2895600" cy="3048000"/>
          </a:xfrm>
          <a:prstGeom prst="rect">
            <a:avLst/>
          </a:prstGeom>
          <a:noFill/>
          <a:ln w="38100">
            <a:solidFill>
              <a:srgbClr val="80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0F4C01CD-DBA1-4030-9325-78C7762F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876800"/>
            <a:ext cx="38862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=0</a:t>
            </a:r>
            <a:r>
              <a:rPr lang="zh-CN" alt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， 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tan=0</a:t>
            </a:r>
            <a:r>
              <a:rPr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sym typeface="Symbol" panose="05050102010706020507" pitchFamily="18" charset="2"/>
              </a:rPr>
              <a:t>没有热耗散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=90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°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tan = 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</a:t>
            </a:r>
            <a:r>
              <a:rPr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sym typeface="Symbol" panose="05050102010706020507" pitchFamily="18" charset="2"/>
              </a:rPr>
              <a:t>全耗散掉</a:t>
            </a:r>
          </a:p>
        </p:txBody>
      </p:sp>
      <p:graphicFrame>
        <p:nvGraphicFramePr>
          <p:cNvPr id="10" name="Object 13">
            <a:extLst>
              <a:ext uri="{FF2B5EF4-FFF2-40B4-BE49-F238E27FC236}">
                <a16:creationId xmlns:a16="http://schemas.microsoft.com/office/drawing/2014/main" id="{A613136F-D8E9-42F3-B3CA-4F4F2783FE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1513" y="1533525"/>
          <a:ext cx="267017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3" r:id="rId8" imgW="675151" imgH="394900" progId="Equation.3">
                  <p:embed/>
                </p:oleObj>
              </mc:Choice>
              <mc:Fallback>
                <p:oleObj r:id="rId8" imgW="675151" imgH="394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1513" y="1533525"/>
                        <a:ext cx="2670175" cy="150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3" grpId="0" animBg="1" autoUpdateAnimBg="0"/>
      <p:bldP spid="50185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3BF462D6-60DE-43E3-9D32-D801E4EC2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3659188" cy="517525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力学性能的分子解释</a:t>
            </a:r>
          </a:p>
        </p:txBody>
      </p:sp>
      <p:sp>
        <p:nvSpPr>
          <p:cNvPr id="53251" name="Text Box 3" descr="画布">
            <a:extLst>
              <a:ext uri="{FF2B5EF4-FFF2-40B4-BE49-F238E27FC236}">
                <a16:creationId xmlns:a16="http://schemas.microsoft.com/office/drawing/2014/main" id="{72B05A45-E07C-4CE8-ABBB-C1A356F69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638800"/>
            <a:ext cx="8839200" cy="5349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聚合物的宏观性能是内部分子运动状态的反应。</a:t>
            </a: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425A2916-AC8A-4F1F-8455-1DBBA1FB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4902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3" name="Picture 5">
            <a:extLst>
              <a:ext uri="{FF2B5EF4-FFF2-40B4-BE49-F238E27FC236}">
                <a16:creationId xmlns:a16="http://schemas.microsoft.com/office/drawing/2014/main" id="{2B509C95-54E6-41C8-8336-C327DAD8BD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46663" y="981075"/>
            <a:ext cx="3868737" cy="4352925"/>
          </a:xfr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1A01FF25-C839-4B05-9540-9916E23BA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4267200" cy="519113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频率的影响：（温度恒定）</a:t>
            </a:r>
          </a:p>
        </p:txBody>
      </p:sp>
      <p:sp>
        <p:nvSpPr>
          <p:cNvPr id="54275" name="Text Box 3" descr="画布">
            <a:extLst>
              <a:ext uri="{FF2B5EF4-FFF2-40B4-BE49-F238E27FC236}">
                <a16:creationId xmlns:a16="http://schemas.microsoft.com/office/drawing/2014/main" id="{56916409-D68F-4295-94FE-5DADC41EA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513" y="674688"/>
            <a:ext cx="4267200" cy="520382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）交变应力的频率小时：（相当于高弹态）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链段完全跟得上交变应力的变化，内耗小，</a:t>
            </a:r>
            <a:r>
              <a:rPr lang="en-US" altLang="zh-CN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E’</a:t>
            </a: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小，</a:t>
            </a:r>
            <a:r>
              <a:rPr lang="en-US" altLang="zh-CN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E” </a:t>
            </a: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tanδ</a:t>
            </a: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都比较低</a:t>
            </a:r>
            <a:r>
              <a:rPr lang="en-US" altLang="zh-CN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）交变应力的频率大时：（相当于玻璃态）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链段完全跟不上外力的变化，不损耗能量，</a:t>
            </a:r>
            <a:r>
              <a:rPr lang="en-US" altLang="zh-CN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E’</a:t>
            </a: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大，</a:t>
            </a:r>
            <a:r>
              <a:rPr lang="en-US" altLang="zh-CN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E”</a:t>
            </a: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tanδ≈0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）频率在一定范围内时： 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链段可运动，但又跟不上外力的变化，表现出明显的能量损耗，因此</a:t>
            </a:r>
            <a:r>
              <a:rPr lang="en-US" altLang="zh-CN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E”</a:t>
            </a: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tanδ</a:t>
            </a:r>
            <a:r>
              <a:rPr lang="zh-CN" altLang="en-US" sz="2200" b="1">
                <a:solidFill>
                  <a:srgbClr val="00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在某一频率下有一极大值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F5C09673-681A-455D-8112-D9884601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550"/>
            <a:ext cx="4419600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2600DAF-D3B3-46CB-8E27-04C5A43C8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143000"/>
            <a:ext cx="3505200" cy="4724400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A257420-BCD7-4D16-8B75-88F8BF3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43000"/>
            <a:ext cx="3505200" cy="47244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03BB1A28-ECBF-4680-A604-452C2ECAA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4419600" cy="685800"/>
          </a:xfrm>
          <a:solidFill>
            <a:srgbClr val="99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4000" b="1">
                <a:solidFill>
                  <a:srgbClr val="FFFF00"/>
                </a:solidFill>
                <a:ea typeface="黑体" panose="02010609060101010101" pitchFamily="49" charset="-122"/>
              </a:rPr>
              <a:t>弹性与粘性比较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61076BA6-1B36-405D-969F-F1F9EC0C3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1201738"/>
            <a:ext cx="7772400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00FF00"/>
                </a:solidFill>
                <a:latin typeface="Times New Roman" panose="02020603050405020304" pitchFamily="18" charset="0"/>
              </a:rPr>
              <a:t>弹性					</a:t>
            </a:r>
            <a:r>
              <a:rPr lang="zh-CN" altLang="en-US" b="1">
                <a:solidFill>
                  <a:srgbClr val="FFFF00"/>
                </a:solidFill>
                <a:latin typeface="Times New Roman" panose="02020603050405020304" pitchFamily="18" charset="0"/>
              </a:rPr>
              <a:t>粘性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66FF33"/>
                </a:solidFill>
                <a:latin typeface="Times New Roman" panose="02020603050405020304" pitchFamily="18" charset="0"/>
              </a:rPr>
              <a:t>能量储存</a:t>
            </a:r>
            <a:r>
              <a:rPr lang="zh-CN" altLang="en-US">
                <a:latin typeface="Times New Roman" panose="02020603050405020304" pitchFamily="18" charset="0"/>
              </a:rPr>
              <a:t>				</a:t>
            </a:r>
            <a:r>
              <a:rPr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能量耗散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66FF33"/>
                </a:solidFill>
                <a:latin typeface="Times New Roman" panose="02020603050405020304" pitchFamily="18" charset="0"/>
              </a:rPr>
              <a:t>形变回复	</a:t>
            </a:r>
            <a:r>
              <a:rPr lang="zh-CN" altLang="en-US">
                <a:latin typeface="Times New Roman" panose="02020603050405020304" pitchFamily="18" charset="0"/>
              </a:rPr>
              <a:t>			</a:t>
            </a:r>
            <a:r>
              <a:rPr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永久形变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66FF33"/>
                </a:solidFill>
                <a:latin typeface="Times New Roman" panose="02020603050405020304" pitchFamily="18" charset="0"/>
              </a:rPr>
              <a:t>虎克固体	</a:t>
            </a:r>
            <a:r>
              <a:rPr lang="zh-CN" altLang="en-US">
                <a:latin typeface="Times New Roman" panose="02020603050405020304" pitchFamily="18" charset="0"/>
              </a:rPr>
              <a:t>			</a:t>
            </a:r>
            <a:r>
              <a:rPr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牛顿流体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zh-CN" altLang="en-US">
              <a:solidFill>
                <a:srgbClr val="FF0066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66FF33"/>
                </a:solidFill>
                <a:latin typeface="Times New Roman" panose="02020603050405020304" pitchFamily="18" charset="0"/>
              </a:rPr>
              <a:t>模量与时间无关</a:t>
            </a:r>
            <a:r>
              <a:rPr lang="zh-CN" altLang="en-US">
                <a:latin typeface="Times New Roman" panose="02020603050405020304" pitchFamily="18" charset="0"/>
              </a:rPr>
              <a:t>		</a:t>
            </a:r>
            <a:r>
              <a:rPr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模量与时间有关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i="1">
                <a:solidFill>
                  <a:srgbClr val="66FF33"/>
                </a:solidFill>
                <a:latin typeface="Times New Roman" panose="02020603050405020304" pitchFamily="18" charset="0"/>
              </a:rPr>
              <a:t>E(</a:t>
            </a:r>
            <a:r>
              <a:rPr lang="en-US" altLang="zh-CN" i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,,T)</a:t>
            </a:r>
            <a:r>
              <a:rPr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				 </a:t>
            </a:r>
            <a:r>
              <a:rPr lang="en-US" altLang="zh-CN" i="1">
                <a:solidFill>
                  <a:srgbClr val="FFFF00"/>
                </a:solidFill>
                <a:latin typeface="Times New Roman" panose="02020603050405020304" pitchFamily="18" charset="0"/>
              </a:rPr>
              <a:t>E(</a:t>
            </a:r>
            <a:r>
              <a:rPr lang="en-US" altLang="zh-CN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,,T,t)</a:t>
            </a:r>
          </a:p>
        </p:txBody>
      </p:sp>
      <p:grpSp>
        <p:nvGrpSpPr>
          <p:cNvPr id="9222" name="Group 6">
            <a:extLst>
              <a:ext uri="{FF2B5EF4-FFF2-40B4-BE49-F238E27FC236}">
                <a16:creationId xmlns:a16="http://schemas.microsoft.com/office/drawing/2014/main" id="{EEC48429-6C74-4E0A-992D-926501672E96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810000"/>
            <a:ext cx="1981200" cy="722313"/>
            <a:chOff x="0" y="0"/>
            <a:chExt cx="1344" cy="551"/>
          </a:xfrm>
        </p:grpSpPr>
        <p:graphicFrame>
          <p:nvGraphicFramePr>
            <p:cNvPr id="9225" name="Object 7">
              <a:extLst>
                <a:ext uri="{FF2B5EF4-FFF2-40B4-BE49-F238E27FC236}">
                  <a16:creationId xmlns:a16="http://schemas.microsoft.com/office/drawing/2014/main" id="{E75E043E-60A7-4124-AF10-C7B947C009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1344" cy="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5" r:id="rId3" imgW="956235" imgH="395244" progId="Equation.3">
                    <p:embed/>
                  </p:oleObj>
                </mc:Choice>
                <mc:Fallback>
                  <p:oleObj r:id="rId3" imgW="956235" imgH="395244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344" cy="551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 w="28575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6" name="Oval 8">
              <a:extLst>
                <a:ext uri="{FF2B5EF4-FFF2-40B4-BE49-F238E27FC236}">
                  <a16:creationId xmlns:a16="http://schemas.microsoft.com/office/drawing/2014/main" id="{BAFF9A9B-6B7E-4B60-B9C1-EADC35CF4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" y="99"/>
              <a:ext cx="47" cy="47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9223" name="Object 9">
            <a:extLst>
              <a:ext uri="{FF2B5EF4-FFF2-40B4-BE49-F238E27FC236}">
                <a16:creationId xmlns:a16="http://schemas.microsoft.com/office/drawing/2014/main" id="{4B17595C-E5EA-456D-8F15-54795D1A1C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886200"/>
          <a:ext cx="16764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6" r:id="rId5" imgW="496809" imgH="178342" progId="Equation.3">
                  <p:embed/>
                </p:oleObj>
              </mc:Choice>
              <mc:Fallback>
                <p:oleObj r:id="rId5" imgW="496809" imgH="17834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886200"/>
                        <a:ext cx="1676400" cy="6159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28575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Text Box 10">
            <a:extLst>
              <a:ext uri="{FF2B5EF4-FFF2-40B4-BE49-F238E27FC236}">
                <a16:creationId xmlns:a16="http://schemas.microsoft.com/office/drawing/2014/main" id="{BF9A201C-D679-4B00-99E7-A9680314E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458200" cy="495300"/>
          </a:xfrm>
          <a:prstGeom prst="rect">
            <a:avLst/>
          </a:prstGeom>
          <a:noFill/>
          <a:ln w="38100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理想</a:t>
            </a:r>
            <a:r>
              <a:rPr lang="zh-CN" altLang="en-US" sz="2400" b="1">
                <a:solidFill>
                  <a:srgbClr val="66FF33"/>
                </a:solidFill>
                <a:latin typeface="宋体" panose="02010600030101010101" pitchFamily="2" charset="-122"/>
              </a:rPr>
              <a:t>弹</a:t>
            </a:r>
            <a:r>
              <a:rPr lang="zh-CN" altLang="en-US" sz="2400" b="1">
                <a:latin typeface="宋体" panose="02010600030101010101" pitchFamily="2" charset="-122"/>
              </a:rPr>
              <a:t>性体的应力取决于</a:t>
            </a:r>
            <a:r>
              <a:rPr lang="zh-CN" altLang="en-US" sz="2400" b="1" u="sng">
                <a:latin typeface="Times New Roman" panose="02020603050405020304" pitchFamily="18" charset="0"/>
              </a:rPr>
              <a:t>      </a:t>
            </a:r>
            <a:r>
              <a:rPr lang="zh-CN" altLang="en-US" sz="2400" b="1">
                <a:latin typeface="宋体" panose="02010600030101010101" pitchFamily="2" charset="-122"/>
              </a:rPr>
              <a:t>，理想</a:t>
            </a:r>
            <a:r>
              <a:rPr lang="zh-CN" altLang="en-US" sz="2400" b="1">
                <a:solidFill>
                  <a:srgbClr val="FF0066"/>
                </a:solidFill>
                <a:latin typeface="宋体" panose="02010600030101010101" pitchFamily="2" charset="-122"/>
              </a:rPr>
              <a:t>粘</a:t>
            </a:r>
            <a:r>
              <a:rPr lang="zh-CN" altLang="en-US" sz="2400" b="1">
                <a:latin typeface="宋体" panose="02010600030101010101" pitchFamily="2" charset="-122"/>
              </a:rPr>
              <a:t>性体的应力取决于</a:t>
            </a:r>
            <a:r>
              <a:rPr lang="zh-CN" altLang="en-US" sz="2400" b="1" u="sng">
                <a:latin typeface="Times New Roman" panose="02020603050405020304" pitchFamily="18" charset="0"/>
              </a:rPr>
              <a:t>        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  <a:r>
              <a:rPr lang="zh-CN" altLang="en-US" sz="240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8343ADB5-A818-4996-A786-AA5CBBF0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33845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61588F04-0A59-49A5-9469-A3C310C5F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4724400" cy="519113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温度的影响</a:t>
            </a: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：（固定频率下）</a:t>
            </a:r>
            <a:endParaRPr lang="zh-CN" altLang="en-US" sz="2800" b="1">
              <a:solidFill>
                <a:srgbClr val="FFFF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5300" name="Text Box 4" descr="画布">
            <a:extLst>
              <a:ext uri="{FF2B5EF4-FFF2-40B4-BE49-F238E27FC236}">
                <a16:creationId xmlns:a16="http://schemas.microsoft.com/office/drawing/2014/main" id="{A81C1346-687A-48C4-92EC-9635C69B8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106488"/>
            <a:ext cx="4419600" cy="53006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Tg</a:t>
            </a: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以下，形变主要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由键长、键角的变化</a:t>
            </a: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引起，形变速率快，几乎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完全跟得上</a:t>
            </a: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应力的变化，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tanδ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Tg</a:t>
            </a: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附近时，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链段开始运动</a:t>
            </a: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，而体系粘度很大，链段运动很难，内摩擦阻力大，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形变显著落后于应力的变化，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tanδ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大（转变区）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链段运动较自由</a:t>
            </a: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、应变跟的上应力，运动摩擦小，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tanδ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小。</a:t>
            </a:r>
          </a:p>
          <a:p>
            <a:pPr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向粘流态过度，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分子间的相互滑移，内摩擦大，内耗急剧增加，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tanδ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</a:t>
            </a: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C96AC1DF-F4F1-4E65-9C9C-FEA2233FB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143000"/>
            <a:ext cx="12192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＜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Tg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55302" name="Rectangle 6">
            <a:extLst>
              <a:ext uri="{FF2B5EF4-FFF2-40B4-BE49-F238E27FC236}">
                <a16:creationId xmlns:a16="http://schemas.microsoft.com/office/drawing/2014/main" id="{B5D19AA2-7693-4881-BEE5-4067FBEE2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12192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T≈Tg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55303" name="Rectangle 7">
            <a:extLst>
              <a:ext uri="{FF2B5EF4-FFF2-40B4-BE49-F238E27FC236}">
                <a16:creationId xmlns:a16="http://schemas.microsoft.com/office/drawing/2014/main" id="{2965609C-D3B8-40E8-B09E-BCE99C662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334000"/>
            <a:ext cx="12192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T≈T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55304" name="Rectangle 8">
            <a:extLst>
              <a:ext uri="{FF2B5EF4-FFF2-40B4-BE49-F238E27FC236}">
                <a16:creationId xmlns:a16="http://schemas.microsoft.com/office/drawing/2014/main" id="{EE592DA4-94AF-4824-9EB7-7D253F08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495800"/>
            <a:ext cx="12192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＞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Tg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55305" name="Oval 9">
            <a:extLst>
              <a:ext uri="{FF2B5EF4-FFF2-40B4-BE49-F238E27FC236}">
                <a16:creationId xmlns:a16="http://schemas.microsoft.com/office/drawing/2014/main" id="{7BF3320E-6D4E-46BA-9987-4A7DDF3C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343400"/>
            <a:ext cx="685800" cy="1447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D4F39608-158A-4557-8EE5-9E509610B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2978150"/>
            <a:ext cx="8183562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聚合物的力学性质随时间变化的现象，叫力学松弛。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力学性质受到</a:t>
            </a:r>
            <a:r>
              <a:rPr lang="zh-CN" altLang="zh-CN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，T, t，的影响，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在不同条件下，可以观察到不同类型的粘弹现象。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F57D7911-5D55-463E-8578-7FA3E5A0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0"/>
            <a:ext cx="3238500" cy="5175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99FF33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2800" b="1">
                <a:solidFill>
                  <a:srgbClr val="A50021"/>
                </a:solidFill>
                <a:ea typeface="楷体_GB2312" pitchFamily="49" charset="-122"/>
              </a:rPr>
              <a:t>力学松弛——总结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2">
            <a:extLst>
              <a:ext uri="{FF2B5EF4-FFF2-40B4-BE49-F238E27FC236}">
                <a16:creationId xmlns:a16="http://schemas.microsoft.com/office/drawing/2014/main" id="{175D393E-2FEA-4BBD-975F-FD37D73F0FE6}"/>
              </a:ext>
            </a:extLst>
          </p:cNvPr>
          <p:cNvSpPr>
            <a:spLocks/>
          </p:cNvSpPr>
          <p:nvPr/>
        </p:nvSpPr>
        <p:spPr bwMode="auto">
          <a:xfrm>
            <a:off x="3635375" y="1801813"/>
            <a:ext cx="215900" cy="1512887"/>
          </a:xfrm>
          <a:prstGeom prst="leftBrace">
            <a:avLst>
              <a:gd name="adj1" fmla="val 58395"/>
              <a:gd name="adj2" fmla="val 50000"/>
            </a:avLst>
          </a:prstGeom>
          <a:solidFill>
            <a:srgbClr val="00FF00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FB5F30C0-F55A-4BB0-B5D9-3D46A585C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713" y="1639888"/>
            <a:ext cx="4537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1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蠕变:</a:t>
            </a:r>
            <a:endParaRPr lang="zh-CN" altLang="zh-CN" sz="1800" b="1">
              <a:solidFill>
                <a:srgbClr val="000099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9267FFD8-FACB-4661-B24C-9FB6D3E35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713" y="2647950"/>
            <a:ext cx="47879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1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应力松弛:</a:t>
            </a:r>
            <a:endParaRPr lang="zh-CN" altLang="zh-CN" sz="1800" b="1">
              <a:solidFill>
                <a:srgbClr val="000099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7349" name="AutoShape 5">
            <a:extLst>
              <a:ext uri="{FF2B5EF4-FFF2-40B4-BE49-F238E27FC236}">
                <a16:creationId xmlns:a16="http://schemas.microsoft.com/office/drawing/2014/main" id="{B524D2BA-E48B-4B88-95F9-598496DECE50}"/>
              </a:ext>
            </a:extLst>
          </p:cNvPr>
          <p:cNvSpPr>
            <a:spLocks/>
          </p:cNvSpPr>
          <p:nvPr/>
        </p:nvSpPr>
        <p:spPr bwMode="auto">
          <a:xfrm>
            <a:off x="3419475" y="3722688"/>
            <a:ext cx="293688" cy="1687512"/>
          </a:xfrm>
          <a:prstGeom prst="leftBrace">
            <a:avLst>
              <a:gd name="adj1" fmla="val 47883"/>
              <a:gd name="adj2" fmla="val 50000"/>
            </a:avLst>
          </a:prstGeom>
          <a:solidFill>
            <a:srgbClr val="00FF00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7350" name="Text Box 6">
            <a:extLst>
              <a:ext uri="{FF2B5EF4-FFF2-40B4-BE49-F238E27FC236}">
                <a16:creationId xmlns:a16="http://schemas.microsoft.com/office/drawing/2014/main" id="{7CCA69D4-747B-4ED3-ABA8-EA1578712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3698875"/>
            <a:ext cx="46799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1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滞后现象:</a:t>
            </a:r>
          </a:p>
        </p:txBody>
      </p:sp>
      <p:sp>
        <p:nvSpPr>
          <p:cNvPr id="57351" name="Text Box 7">
            <a:extLst>
              <a:ext uri="{FF2B5EF4-FFF2-40B4-BE49-F238E27FC236}">
                <a16:creationId xmlns:a16="http://schemas.microsoft.com/office/drawing/2014/main" id="{EA38C83E-7048-4761-BD8F-AF3AF2852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521200"/>
            <a:ext cx="49688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1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力学损耗(内耗): </a:t>
            </a:r>
            <a:endParaRPr lang="zh-CN" altLang="zh-CN" sz="1800" b="1">
              <a:solidFill>
                <a:srgbClr val="000099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7352" name="Rectangle 8">
            <a:extLst>
              <a:ext uri="{FF2B5EF4-FFF2-40B4-BE49-F238E27FC236}">
                <a16:creationId xmlns:a16="http://schemas.microsoft.com/office/drawing/2014/main" id="{3A66F5B6-7C02-446A-BCD6-6376893BB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425700"/>
            <a:ext cx="2011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静态的粘弹性</a:t>
            </a:r>
          </a:p>
        </p:txBody>
      </p:sp>
      <p:sp>
        <p:nvSpPr>
          <p:cNvPr id="57353" name="Text Box 9">
            <a:extLst>
              <a:ext uri="{FF2B5EF4-FFF2-40B4-BE49-F238E27FC236}">
                <a16:creationId xmlns:a16="http://schemas.microsoft.com/office/drawing/2014/main" id="{8D6350F9-24DF-4656-98B4-8FFEA6873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88" y="4657725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动态粘弹性</a:t>
            </a:r>
          </a:p>
        </p:txBody>
      </p:sp>
      <p:sp>
        <p:nvSpPr>
          <p:cNvPr id="57354" name="AutoShape 10">
            <a:extLst>
              <a:ext uri="{FF2B5EF4-FFF2-40B4-BE49-F238E27FC236}">
                <a16:creationId xmlns:a16="http://schemas.microsoft.com/office/drawing/2014/main" id="{4CABFEBD-8521-4EEE-A56E-D2A68EE421F8}"/>
              </a:ext>
            </a:extLst>
          </p:cNvPr>
          <p:cNvSpPr>
            <a:spLocks/>
          </p:cNvSpPr>
          <p:nvPr/>
        </p:nvSpPr>
        <p:spPr bwMode="auto">
          <a:xfrm>
            <a:off x="1524000" y="2590800"/>
            <a:ext cx="215900" cy="2447925"/>
          </a:xfrm>
          <a:prstGeom prst="leftBrace">
            <a:avLst>
              <a:gd name="adj1" fmla="val 94485"/>
              <a:gd name="adj2" fmla="val 50000"/>
            </a:avLst>
          </a:prstGeom>
          <a:solidFill>
            <a:srgbClr val="00FF00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7355" name="Rectangle 11">
            <a:extLst>
              <a:ext uri="{FF2B5EF4-FFF2-40B4-BE49-F238E27FC236}">
                <a16:creationId xmlns:a16="http://schemas.microsoft.com/office/drawing/2014/main" id="{3A1941B1-8A2D-4AAB-8B62-FBF5E4285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3790950"/>
            <a:ext cx="17176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8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力学松弛</a:t>
            </a:r>
          </a:p>
        </p:txBody>
      </p:sp>
      <p:sp>
        <p:nvSpPr>
          <p:cNvPr id="57356" name="Text Box 12">
            <a:extLst>
              <a:ext uri="{FF2B5EF4-FFF2-40B4-BE49-F238E27FC236}">
                <a16:creationId xmlns:a16="http://schemas.microsoft.com/office/drawing/2014/main" id="{5CC220AD-FB70-4ED1-B1E4-1D33DAA24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"/>
            <a:ext cx="2590800" cy="579438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具体表现：</a:t>
            </a:r>
          </a:p>
        </p:txBody>
      </p:sp>
      <p:sp>
        <p:nvSpPr>
          <p:cNvPr id="57357" name="Text Box 13">
            <a:extLst>
              <a:ext uri="{FF2B5EF4-FFF2-40B4-BE49-F238E27FC236}">
                <a16:creationId xmlns:a16="http://schemas.microsoft.com/office/drawing/2014/main" id="{A65BC631-9C5E-4F98-B469-4324307D5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600200"/>
            <a:ext cx="33416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1800" b="1">
                <a:solidFill>
                  <a:srgbClr val="A50021"/>
                </a:solidFill>
              </a:rPr>
              <a:t>固定</a:t>
            </a:r>
            <a:r>
              <a:rPr lang="zh-CN" altLang="zh-CN" sz="1800" b="1">
                <a:solidFill>
                  <a:srgbClr val="A50021"/>
                </a:solidFill>
                <a:sym typeface="Symbol" panose="05050102010706020507" pitchFamily="18" charset="2"/>
              </a:rPr>
              <a:t>和T,  随t增加而逐渐增大</a:t>
            </a:r>
            <a:endParaRPr lang="zh-CN" altLang="zh-CN" sz="1800">
              <a:solidFill>
                <a:srgbClr val="A50021"/>
              </a:solidFill>
            </a:endParaRPr>
          </a:p>
        </p:txBody>
      </p:sp>
      <p:sp>
        <p:nvSpPr>
          <p:cNvPr id="57358" name="Text Box 14">
            <a:extLst>
              <a:ext uri="{FF2B5EF4-FFF2-40B4-BE49-F238E27FC236}">
                <a16:creationId xmlns:a16="http://schemas.microsoft.com/office/drawing/2014/main" id="{BF80F053-B188-485B-AFF6-E3F115CEC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667000"/>
            <a:ext cx="32781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1800" b="1">
                <a:solidFill>
                  <a:srgbClr val="A50021"/>
                </a:solidFill>
              </a:rPr>
              <a:t>固定</a:t>
            </a:r>
            <a:r>
              <a:rPr lang="zh-CN" altLang="zh-CN" sz="1800" b="1">
                <a:solidFill>
                  <a:srgbClr val="A50021"/>
                </a:solidFill>
                <a:sym typeface="Symbol" panose="05050102010706020507" pitchFamily="18" charset="2"/>
              </a:rPr>
              <a:t>和T, 随t增加而逐渐衰减</a:t>
            </a:r>
            <a:endParaRPr lang="zh-CN" altLang="zh-CN" sz="1800">
              <a:solidFill>
                <a:srgbClr val="A50021"/>
              </a:solidFill>
            </a:endParaRPr>
          </a:p>
        </p:txBody>
      </p:sp>
      <p:sp>
        <p:nvSpPr>
          <p:cNvPr id="57359" name="Text Box 15">
            <a:extLst>
              <a:ext uri="{FF2B5EF4-FFF2-40B4-BE49-F238E27FC236}">
                <a16:creationId xmlns:a16="http://schemas.microsoft.com/office/drawing/2014/main" id="{044B7F13-3D4F-4161-A025-44DCA976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733800"/>
            <a:ext cx="396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 b="1">
                <a:solidFill>
                  <a:srgbClr val="A50021"/>
                </a:solidFill>
              </a:rPr>
              <a:t>在一定温度和和交变应力下,应变落后于应力的现象.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7360" name="Text Box 16">
            <a:extLst>
              <a:ext uri="{FF2B5EF4-FFF2-40B4-BE49-F238E27FC236}">
                <a16:creationId xmlns:a16="http://schemas.microsoft.com/office/drawing/2014/main" id="{528C0845-480E-428E-ABC3-E6C93E679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988" y="5029200"/>
            <a:ext cx="487521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1800" b="1">
                <a:solidFill>
                  <a:srgbClr val="A50021"/>
                </a:solidFill>
                <a:sym typeface="Symbol" panose="05050102010706020507" pitchFamily="18" charset="2"/>
              </a:rPr>
              <a:t>的变化落后于的变化,发生滞后现象,则每一个循环都要消耗功,称为.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4ADA8DB-5A76-4DAF-83CB-019EE685942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32004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000099"/>
                </a:solidFill>
              </a:rPr>
              <a:t>7.2 粘弹性的数学描述</a:t>
            </a:r>
            <a:endParaRPr lang="zh-CN" altLang="en-US" sz="720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2">
            <a:extLst>
              <a:ext uri="{FF2B5EF4-FFF2-40B4-BE49-F238E27FC236}">
                <a16:creationId xmlns:a16="http://schemas.microsoft.com/office/drawing/2014/main" id="{5CEECF16-F536-4EDB-9B25-671FE8A43CE9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657600"/>
            <a:ext cx="2160588" cy="2759075"/>
            <a:chOff x="0" y="0"/>
            <a:chExt cx="1361" cy="2501"/>
          </a:xfrm>
        </p:grpSpPr>
        <p:sp>
          <p:nvSpPr>
            <p:cNvPr id="59408" name="Line 3">
              <a:extLst>
                <a:ext uri="{FF2B5EF4-FFF2-40B4-BE49-F238E27FC236}">
                  <a16:creationId xmlns:a16="http://schemas.microsoft.com/office/drawing/2014/main" id="{7FE6B860-7403-4912-B9E0-5CB05CE9D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3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9" name="Line 4">
              <a:extLst>
                <a:ext uri="{FF2B5EF4-FFF2-40B4-BE49-F238E27FC236}">
                  <a16:creationId xmlns:a16="http://schemas.microsoft.com/office/drawing/2014/main" id="{4A2E0F86-3280-40F3-A3B2-086A9854B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" y="0"/>
              <a:ext cx="0" cy="45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0" name="Line 5">
              <a:extLst>
                <a:ext uri="{FF2B5EF4-FFF2-40B4-BE49-F238E27FC236}">
                  <a16:creationId xmlns:a16="http://schemas.microsoft.com/office/drawing/2014/main" id="{FA5A9474-D197-4732-8AA8-59D8BE995E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" y="454"/>
              <a:ext cx="136" cy="4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1" name="Line 6">
              <a:extLst>
                <a:ext uri="{FF2B5EF4-FFF2-40B4-BE49-F238E27FC236}">
                  <a16:creationId xmlns:a16="http://schemas.microsoft.com/office/drawing/2014/main" id="{FC12ADB6-B220-4324-AA90-A05990919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" y="499"/>
              <a:ext cx="272" cy="9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2" name="Line 7">
              <a:extLst>
                <a:ext uri="{FF2B5EF4-FFF2-40B4-BE49-F238E27FC236}">
                  <a16:creationId xmlns:a16="http://schemas.microsoft.com/office/drawing/2014/main" id="{4FF236BC-3019-485E-A97A-4E414CD0DD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" y="590"/>
              <a:ext cx="272" cy="9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3" name="Line 8">
              <a:extLst>
                <a:ext uri="{FF2B5EF4-FFF2-40B4-BE49-F238E27FC236}">
                  <a16:creationId xmlns:a16="http://schemas.microsoft.com/office/drawing/2014/main" id="{6892B4A3-4FF3-4CBE-A7B7-FF3E0F251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" y="681"/>
              <a:ext cx="272" cy="9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4" name="Line 9">
              <a:extLst>
                <a:ext uri="{FF2B5EF4-FFF2-40B4-BE49-F238E27FC236}">
                  <a16:creationId xmlns:a16="http://schemas.microsoft.com/office/drawing/2014/main" id="{30680F39-931E-4F58-A822-A48720DD2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4" y="781"/>
              <a:ext cx="272" cy="9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5" name="Line 10">
              <a:extLst>
                <a:ext uri="{FF2B5EF4-FFF2-40B4-BE49-F238E27FC236}">
                  <a16:creationId xmlns:a16="http://schemas.microsoft.com/office/drawing/2014/main" id="{F4F44FBA-0234-46AC-AAD9-7D3BAD17BD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" y="971"/>
              <a:ext cx="272" cy="9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6" name="Line 11">
              <a:extLst>
                <a:ext uri="{FF2B5EF4-FFF2-40B4-BE49-F238E27FC236}">
                  <a16:creationId xmlns:a16="http://schemas.microsoft.com/office/drawing/2014/main" id="{73BA873B-2D43-434D-A763-80F5523C51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" y="1162"/>
              <a:ext cx="272" cy="9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7" name="Line 12">
              <a:extLst>
                <a:ext uri="{FF2B5EF4-FFF2-40B4-BE49-F238E27FC236}">
                  <a16:creationId xmlns:a16="http://schemas.microsoft.com/office/drawing/2014/main" id="{B171CB61-0E5E-4192-9158-D2C5E2AAB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" y="881"/>
              <a:ext cx="272" cy="9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8" name="Line 13">
              <a:extLst>
                <a:ext uri="{FF2B5EF4-FFF2-40B4-BE49-F238E27FC236}">
                  <a16:creationId xmlns:a16="http://schemas.microsoft.com/office/drawing/2014/main" id="{4E662818-9B51-4C38-9EC4-86C9A8D23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" y="1063"/>
              <a:ext cx="272" cy="9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9" name="Line 14">
              <a:extLst>
                <a:ext uri="{FF2B5EF4-FFF2-40B4-BE49-F238E27FC236}">
                  <a16:creationId xmlns:a16="http://schemas.microsoft.com/office/drawing/2014/main" id="{86304789-D10D-43C6-95F4-4D167F858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" y="1262"/>
              <a:ext cx="162" cy="6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20" name="Line 15">
              <a:extLst>
                <a:ext uri="{FF2B5EF4-FFF2-40B4-BE49-F238E27FC236}">
                  <a16:creationId xmlns:a16="http://schemas.microsoft.com/office/drawing/2014/main" id="{41EEC522-62F1-4DED-AD0B-2B38E2906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" y="1325"/>
              <a:ext cx="0" cy="45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21" name="Text Box 16">
              <a:extLst>
                <a:ext uri="{FF2B5EF4-FFF2-40B4-BE49-F238E27FC236}">
                  <a16:creationId xmlns:a16="http://schemas.microsoft.com/office/drawing/2014/main" id="{65B8DF25-E2A9-4CC3-93ED-C53FF7BD2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" y="2087"/>
              <a:ext cx="952" cy="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理想弹簧</a:t>
              </a:r>
            </a:p>
          </p:txBody>
        </p:sp>
      </p:grpSp>
      <p:grpSp>
        <p:nvGrpSpPr>
          <p:cNvPr id="59395" name="Group 17">
            <a:extLst>
              <a:ext uri="{FF2B5EF4-FFF2-40B4-BE49-F238E27FC236}">
                <a16:creationId xmlns:a16="http://schemas.microsoft.com/office/drawing/2014/main" id="{7C024E16-C83D-426F-A240-788C664A9AFB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657600"/>
            <a:ext cx="2276475" cy="2754313"/>
            <a:chOff x="0" y="0"/>
            <a:chExt cx="1361" cy="2665"/>
          </a:xfrm>
        </p:grpSpPr>
        <p:sp>
          <p:nvSpPr>
            <p:cNvPr id="59401" name="Line 18">
              <a:extLst>
                <a:ext uri="{FF2B5EF4-FFF2-40B4-BE49-F238E27FC236}">
                  <a16:creationId xmlns:a16="http://schemas.microsoft.com/office/drawing/2014/main" id="{56ED4400-777C-4FD8-A88E-8A3EAA6CF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3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2" name="Line 19">
              <a:extLst>
                <a:ext uri="{FF2B5EF4-FFF2-40B4-BE49-F238E27FC236}">
                  <a16:creationId xmlns:a16="http://schemas.microsoft.com/office/drawing/2014/main" id="{C36863FF-2370-4DE1-A214-83B082041E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" y="0"/>
              <a:ext cx="0" cy="136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3" name="Line 20">
              <a:extLst>
                <a:ext uri="{FF2B5EF4-FFF2-40B4-BE49-F238E27FC236}">
                  <a16:creationId xmlns:a16="http://schemas.microsoft.com/office/drawing/2014/main" id="{DD5355D0-2B6F-4AB8-AAFB-8C7E7567F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1361"/>
              <a:ext cx="544" cy="0"/>
            </a:xfrm>
            <a:prstGeom prst="line">
              <a:avLst/>
            </a:prstGeom>
            <a:noFill/>
            <a:ln w="1143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4" name="Rectangle 21" descr="大纸屑">
              <a:extLst>
                <a:ext uri="{FF2B5EF4-FFF2-40B4-BE49-F238E27FC236}">
                  <a16:creationId xmlns:a16="http://schemas.microsoft.com/office/drawing/2014/main" id="{68AE6A21-0C6B-4801-A567-65366FE57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" y="506"/>
              <a:ext cx="771" cy="145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9405" name="Line 22">
              <a:extLst>
                <a:ext uri="{FF2B5EF4-FFF2-40B4-BE49-F238E27FC236}">
                  <a16:creationId xmlns:a16="http://schemas.microsoft.com/office/drawing/2014/main" id="{783A74D2-4BBE-40E3-A469-19CB0CBAB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" y="193"/>
              <a:ext cx="0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6" name="Line 23">
              <a:extLst>
                <a:ext uri="{FF2B5EF4-FFF2-40B4-BE49-F238E27FC236}">
                  <a16:creationId xmlns:a16="http://schemas.microsoft.com/office/drawing/2014/main" id="{43508DCC-FF29-4C98-BE47-E8543BBB0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3" y="218"/>
              <a:ext cx="0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7" name="Text Box 24">
              <a:extLst>
                <a:ext uri="{FF2B5EF4-FFF2-40B4-BE49-F238E27FC236}">
                  <a16:creationId xmlns:a16="http://schemas.microsoft.com/office/drawing/2014/main" id="{F14D6E58-42CD-464F-B5D2-BB3D9F2D3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" y="2223"/>
              <a:ext cx="104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楷体_GB2312" pitchFamily="49" charset="-122"/>
                  <a:ea typeface="楷体_GB2312" pitchFamily="49" charset="-122"/>
                </a:rPr>
                <a:t>理想粘壶</a:t>
              </a:r>
            </a:p>
          </p:txBody>
        </p:sp>
      </p:grpSp>
      <p:sp>
        <p:nvSpPr>
          <p:cNvPr id="59396" name="Text Box 25">
            <a:extLst>
              <a:ext uri="{FF2B5EF4-FFF2-40B4-BE49-F238E27FC236}">
                <a16:creationId xmlns:a16="http://schemas.microsoft.com/office/drawing/2014/main" id="{7EC56362-0C48-4203-AA5C-69E430537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0"/>
            <a:ext cx="3200400" cy="1335088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一个符合虎克定律的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弹簧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能很好的描述理想弹性体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397" name="Text Box 26">
            <a:extLst>
              <a:ext uri="{FF2B5EF4-FFF2-40B4-BE49-F238E27FC236}">
                <a16:creationId xmlns:a16="http://schemas.microsoft.com/office/drawing/2014/main" id="{4240799E-A374-497B-A1D8-85CA10C92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524000"/>
            <a:ext cx="4724400" cy="1590675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一个具有一块平板浸没在一个充满粘度为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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符合牛顿流动定律的流体的小壶组成的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粘壶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可以用来描述理想流体的力学行为</a:t>
            </a:r>
            <a:r>
              <a:rPr lang="en-US" altLang="zh-CN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.</a:t>
            </a:r>
            <a:endParaRPr lang="en-US" altLang="zh-CN" sz="2400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9398" name="Object 27">
            <a:extLst>
              <a:ext uri="{FF2B5EF4-FFF2-40B4-BE49-F238E27FC236}">
                <a16:creationId xmlns:a16="http://schemas.microsoft.com/office/drawing/2014/main" id="{7783AF91-17FB-4E8F-87C5-5E822B1E20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4263" y="4352925"/>
          <a:ext cx="14589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0" r:id="rId4" imgW="573125" imgH="178041" progId="Equation.3">
                  <p:embed/>
                </p:oleObj>
              </mc:Choice>
              <mc:Fallback>
                <p:oleObj r:id="rId4" imgW="573125" imgH="17804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4352925"/>
                        <a:ext cx="145891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28">
            <a:extLst>
              <a:ext uri="{FF2B5EF4-FFF2-40B4-BE49-F238E27FC236}">
                <a16:creationId xmlns:a16="http://schemas.microsoft.com/office/drawing/2014/main" id="{4A91D4EF-C9EA-4004-AAC1-D00EAFAAE1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54850" y="3671888"/>
          <a:ext cx="1639888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1" r:id="rId6" imgW="599241" imgH="395244" progId="Equation.3">
                  <p:embed/>
                </p:oleObj>
              </mc:Choice>
              <mc:Fallback>
                <p:oleObj r:id="rId6" imgW="599241" imgH="39524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4850" y="3671888"/>
                        <a:ext cx="1639888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73" name="Rectangle 29">
            <a:extLst>
              <a:ext uri="{FF2B5EF4-FFF2-40B4-BE49-F238E27FC236}">
                <a16:creationId xmlns:a16="http://schemas.microsoft.com/office/drawing/2014/main" id="{9092A7F3-6895-413C-A8E1-2DC208D9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6850"/>
            <a:ext cx="3040063" cy="6397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6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7.2.1 力学模型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>
            <a:extLst>
              <a:ext uri="{FF2B5EF4-FFF2-40B4-BE49-F238E27FC236}">
                <a16:creationId xmlns:a16="http://schemas.microsoft.com/office/drawing/2014/main" id="{7E455110-1F9B-4203-99B7-7AA81AE68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79248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>
            <a:extLst>
              <a:ext uri="{FF2B5EF4-FFF2-40B4-BE49-F238E27FC236}">
                <a16:creationId xmlns:a16="http://schemas.microsoft.com/office/drawing/2014/main" id="{81FF8806-B196-48C1-9ACE-B90E6AA1D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7772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0" name="Line 4">
            <a:extLst>
              <a:ext uri="{FF2B5EF4-FFF2-40B4-BE49-F238E27FC236}">
                <a16:creationId xmlns:a16="http://schemas.microsoft.com/office/drawing/2014/main" id="{C154D435-1F1F-463F-B40E-3172C8FDC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657600"/>
            <a:ext cx="9144000" cy="0"/>
          </a:xfrm>
          <a:prstGeom prst="line">
            <a:avLst/>
          </a:prstGeom>
          <a:noFill/>
          <a:ln w="508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E7EF6700-3083-47C1-ABF6-9F4681515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6850"/>
            <a:ext cx="38544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6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粘弹性的力学模型</a:t>
            </a:r>
          </a:p>
        </p:txBody>
      </p:sp>
      <p:graphicFrame>
        <p:nvGraphicFramePr>
          <p:cNvPr id="60422" name="Object 6">
            <a:extLst>
              <a:ext uri="{FF2B5EF4-FFF2-40B4-BE49-F238E27FC236}">
                <a16:creationId xmlns:a16="http://schemas.microsoft.com/office/drawing/2014/main" id="{34A13A3F-B768-4805-AF50-F34E2A9BD9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1447800"/>
          <a:ext cx="1371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2" r:id="rId5" imgW="573991" imgH="229597" progId="Equation.3">
                  <p:embed/>
                </p:oleObj>
              </mc:Choice>
              <mc:Fallback>
                <p:oleObj r:id="rId5" imgW="573991" imgH="2295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447800"/>
                        <a:ext cx="1371600" cy="549275"/>
                      </a:xfrm>
                      <a:prstGeom prst="rect">
                        <a:avLst/>
                      </a:prstGeom>
                      <a:solidFill>
                        <a:srgbClr val="FF00FF">
                          <a:alpha val="50195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3" name="Object 7">
            <a:extLst>
              <a:ext uri="{FF2B5EF4-FFF2-40B4-BE49-F238E27FC236}">
                <a16:creationId xmlns:a16="http://schemas.microsoft.com/office/drawing/2014/main" id="{9E825391-14B0-4A0F-AB2B-5AF9110E55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0" y="4044950"/>
          <a:ext cx="16129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3" r:id="rId7" imgW="701239" imgH="395244" progId="Equation.3">
                  <p:embed/>
                </p:oleObj>
              </mc:Choice>
              <mc:Fallback>
                <p:oleObj r:id="rId7" imgW="701239" imgH="39524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044950"/>
                        <a:ext cx="1612900" cy="908050"/>
                      </a:xfrm>
                      <a:prstGeom prst="rect">
                        <a:avLst/>
                      </a:prstGeom>
                      <a:solidFill>
                        <a:srgbClr val="FF00FF">
                          <a:alpha val="50195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>
            <a:extLst>
              <a:ext uri="{FF2B5EF4-FFF2-40B4-BE49-F238E27FC236}">
                <a16:creationId xmlns:a16="http://schemas.microsoft.com/office/drawing/2014/main" id="{6A974AB0-647E-4EFE-A036-5C7541352D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33863"/>
          <a:ext cx="3408363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0" r:id="rId3" imgW="764988" imgH="229496" progId="Equation.3">
                  <p:embed/>
                </p:oleObj>
              </mc:Choice>
              <mc:Fallback>
                <p:oleObj r:id="rId3" imgW="764988" imgH="22949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33863"/>
                        <a:ext cx="3408363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>
            <a:extLst>
              <a:ext uri="{FF2B5EF4-FFF2-40B4-BE49-F238E27FC236}">
                <a16:creationId xmlns:a16="http://schemas.microsoft.com/office/drawing/2014/main" id="{3893B51E-4979-492B-93D4-73E20B9995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5233988"/>
          <a:ext cx="3375025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1" r:id="rId5" imgW="663279" imgH="229597" progId="Equation.3">
                  <p:embed/>
                </p:oleObj>
              </mc:Choice>
              <mc:Fallback>
                <p:oleObj r:id="rId5" imgW="663279" imgH="22959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233988"/>
                        <a:ext cx="3375025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Text Box 4" descr="画布">
            <a:extLst>
              <a:ext uri="{FF2B5EF4-FFF2-40B4-BE49-F238E27FC236}">
                <a16:creationId xmlns:a16="http://schemas.microsoft.com/office/drawing/2014/main" id="{FCA15123-1ECD-4A56-A4AD-6DFF7DD3F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276600"/>
            <a:ext cx="5486400" cy="579438"/>
          </a:xfrm>
          <a:prstGeom prst="rect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ffectLst/>
        </p:spPr>
        <p:txBody>
          <a:bodyPr>
            <a:spAutoFit/>
          </a:bodyPr>
          <a:lstStyle/>
          <a:p>
            <a:pPr algn="dist"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特点：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应力相等，应变相加</a:t>
            </a:r>
          </a:p>
        </p:txBody>
      </p:sp>
      <p:pic>
        <p:nvPicPr>
          <p:cNvPr id="61445" name="Picture 5">
            <a:extLst>
              <a:ext uri="{FF2B5EF4-FFF2-40B4-BE49-F238E27FC236}">
                <a16:creationId xmlns:a16="http://schemas.microsoft.com/office/drawing/2014/main" id="{9610AC3D-B1E4-416F-BBF5-8D650A73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1447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6">
            <a:extLst>
              <a:ext uri="{FF2B5EF4-FFF2-40B4-BE49-F238E27FC236}">
                <a16:creationId xmlns:a16="http://schemas.microsoft.com/office/drawing/2014/main" id="{72CFBFCA-A7D6-4A48-8F59-19BBBDBA5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2766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</a:rPr>
              <a:t>Maxwell </a:t>
            </a:r>
            <a:r>
              <a:rPr lang="zh-CN" altLang="en-US" b="1">
                <a:solidFill>
                  <a:srgbClr val="FFFF00"/>
                </a:solidFill>
                <a:latin typeface="Times New Roman" panose="02020603050405020304" pitchFamily="18" charset="0"/>
              </a:rPr>
              <a:t>模型</a:t>
            </a:r>
          </a:p>
        </p:txBody>
      </p:sp>
      <p:grpSp>
        <p:nvGrpSpPr>
          <p:cNvPr id="61447" name="Group 7">
            <a:extLst>
              <a:ext uri="{FF2B5EF4-FFF2-40B4-BE49-F238E27FC236}">
                <a16:creationId xmlns:a16="http://schemas.microsoft.com/office/drawing/2014/main" id="{130B77CF-AB40-4E3D-9739-BC7C2C61C546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371600"/>
            <a:ext cx="7162800" cy="1295400"/>
            <a:chOff x="0" y="0"/>
            <a:chExt cx="4512" cy="816"/>
          </a:xfrm>
        </p:grpSpPr>
        <p:sp>
          <p:nvSpPr>
            <p:cNvPr id="61448" name="Rectangle 8">
              <a:extLst>
                <a:ext uri="{FF2B5EF4-FFF2-40B4-BE49-F238E27FC236}">
                  <a16:creationId xmlns:a16="http://schemas.microsoft.com/office/drawing/2014/main" id="{6EC8AC5D-0981-4163-89EA-F1DAF87E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0"/>
              <a:ext cx="3696" cy="81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449" name="Text Box 9">
              <a:extLst>
                <a:ext uri="{FF2B5EF4-FFF2-40B4-BE49-F238E27FC236}">
                  <a16:creationId xmlns:a16="http://schemas.microsoft.com/office/drawing/2014/main" id="{DEC3611B-58FA-4A8A-93A7-B034A131F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8"/>
              <a:ext cx="2352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  <a:ea typeface="黑体" panose="02010609060101010101" pitchFamily="49" charset="-122"/>
                </a:rPr>
                <a:t>       </a:t>
              </a:r>
              <a:r>
                <a:rPr lang="zh-CN" altLang="en-US" sz="2400">
                  <a:solidFill>
                    <a:schemeClr val="bg1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一个虎克弹簧（弹性）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       一个牛顿粘壶（粘性）</a:t>
              </a:r>
            </a:p>
          </p:txBody>
        </p:sp>
        <p:sp>
          <p:nvSpPr>
            <p:cNvPr id="61450" name="AutoShape 10">
              <a:extLst>
                <a:ext uri="{FF2B5EF4-FFF2-40B4-BE49-F238E27FC236}">
                  <a16:creationId xmlns:a16="http://schemas.microsoft.com/office/drawing/2014/main" id="{E0BF117B-660F-40CB-A4D8-A5E586003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92"/>
              <a:ext cx="48" cy="432"/>
            </a:xfrm>
            <a:prstGeom prst="rightBrace">
              <a:avLst>
                <a:gd name="adj1" fmla="val 75000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451" name="Text Box 11">
              <a:extLst>
                <a:ext uri="{FF2B5EF4-FFF2-40B4-BE49-F238E27FC236}">
                  <a16:creationId xmlns:a16="http://schemas.microsoft.com/office/drawing/2014/main" id="{EB862B0B-F1B2-415F-92EE-066A1B17E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2"/>
              <a:ext cx="19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solidFill>
                    <a:srgbClr val="FFFF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串连</a:t>
              </a:r>
              <a:r>
                <a:rPr lang="zh-CN" altLang="en-US" sz="2400">
                  <a:solidFill>
                    <a:schemeClr val="bg1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说明粘弹性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965BCC57-62D2-4B43-8C90-DA3E32510B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2511425" cy="611188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b="1">
                <a:solidFill>
                  <a:srgbClr val="FFFF00"/>
                </a:solidFill>
              </a:rPr>
              <a:t>受力分析</a:t>
            </a: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7DAB7F33-25B0-4F7F-A2CB-E13A4E439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943600"/>
            <a:ext cx="1143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4000" i="1">
                <a:latin typeface="Times New Roman" panose="02020603050405020304" pitchFamily="18" charset="0"/>
              </a:rPr>
              <a:t>t=0</a:t>
            </a:r>
          </a:p>
        </p:txBody>
      </p:sp>
      <p:sp>
        <p:nvSpPr>
          <p:cNvPr id="62468" name="Text Box 4">
            <a:extLst>
              <a:ext uri="{FF2B5EF4-FFF2-40B4-BE49-F238E27FC236}">
                <a16:creationId xmlns:a16="http://schemas.microsoft.com/office/drawing/2014/main" id="{7123A8F7-A6BE-42E2-B391-9FC76D6CB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973763"/>
            <a:ext cx="1524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4000" i="1">
                <a:latin typeface="Times New Roman" panose="02020603050405020304" pitchFamily="18" charset="0"/>
              </a:rPr>
              <a:t>t </a:t>
            </a:r>
            <a:r>
              <a:rPr lang="zh-CN" altLang="en-US" sz="3600">
                <a:latin typeface="Times New Roman" panose="02020603050405020304" pitchFamily="18" charset="0"/>
                <a:sym typeface="Symbol" panose="05050102010706020507" pitchFamily="18" charset="2"/>
              </a:rPr>
              <a:t>增大</a:t>
            </a:r>
            <a:endParaRPr lang="zh-CN" altLang="en-US" sz="3600">
              <a:latin typeface="Times New Roman" panose="02020603050405020304" pitchFamily="18" charset="0"/>
            </a:endParaRPr>
          </a:p>
        </p:txBody>
      </p:sp>
      <p:graphicFrame>
        <p:nvGraphicFramePr>
          <p:cNvPr id="62469" name="Object 5">
            <a:extLst>
              <a:ext uri="{FF2B5EF4-FFF2-40B4-BE49-F238E27FC236}">
                <a16:creationId xmlns:a16="http://schemas.microsoft.com/office/drawing/2014/main" id="{CD7C0B0D-A777-4922-8B2B-2A3680E65E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3363" y="1219200"/>
          <a:ext cx="149383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2" r:id="rId3" imgW="1419048" imgH="4563112" progId="Paint.Picture">
                  <p:embed/>
                </p:oleObj>
              </mc:Choice>
              <mc:Fallback>
                <p:oleObj r:id="rId3" imgW="1419048" imgH="4563112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3363" y="1219200"/>
                        <a:ext cx="1493837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>
            <a:extLst>
              <a:ext uri="{FF2B5EF4-FFF2-40B4-BE49-F238E27FC236}">
                <a16:creationId xmlns:a16="http://schemas.microsoft.com/office/drawing/2014/main" id="{39A30586-DD41-4258-BD8A-CD8B41B279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6048375"/>
          <a:ext cx="15240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3" r:id="rId5" imgW="422585" imgH="153667" progId="Equation.3">
                  <p:embed/>
                </p:oleObj>
              </mc:Choice>
              <mc:Fallback>
                <p:oleObj r:id="rId5" imgW="422585" imgH="15366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6048375"/>
                        <a:ext cx="15240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71" name="Picture 7">
            <a:extLst>
              <a:ext uri="{FF2B5EF4-FFF2-40B4-BE49-F238E27FC236}">
                <a16:creationId xmlns:a16="http://schemas.microsoft.com/office/drawing/2014/main" id="{4A2CB644-E2DC-4649-A678-026F827C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14239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Picture 8">
            <a:extLst>
              <a:ext uri="{FF2B5EF4-FFF2-40B4-BE49-F238E27FC236}">
                <a16:creationId xmlns:a16="http://schemas.microsoft.com/office/drawing/2014/main" id="{A42859CC-58E6-48EE-955A-91F6AE29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62050"/>
            <a:ext cx="1419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Picture 9">
            <a:extLst>
              <a:ext uri="{FF2B5EF4-FFF2-40B4-BE49-F238E27FC236}">
                <a16:creationId xmlns:a16="http://schemas.microsoft.com/office/drawing/2014/main" id="{7B0B4B0C-63E9-4CC1-80A4-6EE0715C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88" y="1219200"/>
            <a:ext cx="142081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A054B08-0096-41E4-B167-A96B98687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43000"/>
            <a:ext cx="8534400" cy="53340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63491" name="Object 3">
            <a:extLst>
              <a:ext uri="{FF2B5EF4-FFF2-40B4-BE49-F238E27FC236}">
                <a16:creationId xmlns:a16="http://schemas.microsoft.com/office/drawing/2014/main" id="{B50FFC11-0BF2-41CA-83BB-D5497F6318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2350" y="2849563"/>
          <a:ext cx="227965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8" r:id="rId3" imgW="573991" imgH="229597" progId="Equation.3">
                  <p:embed/>
                </p:oleObj>
              </mc:Choice>
              <mc:Fallback>
                <p:oleObj r:id="rId3" imgW="573991" imgH="22959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2849563"/>
                        <a:ext cx="2279650" cy="912812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4">
            <a:extLst>
              <a:ext uri="{FF2B5EF4-FFF2-40B4-BE49-F238E27FC236}">
                <a16:creationId xmlns:a16="http://schemas.microsoft.com/office/drawing/2014/main" id="{405E5196-2F21-48AE-8704-C1DEB1001C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6663" y="2757488"/>
          <a:ext cx="22225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9" r:id="rId5" imgW="701239" imgH="395244" progId="Equation.3">
                  <p:embed/>
                </p:oleObj>
              </mc:Choice>
              <mc:Fallback>
                <p:oleObj r:id="rId5" imgW="701239" imgH="39524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2757488"/>
                        <a:ext cx="2222500" cy="1165225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5">
            <a:extLst>
              <a:ext uri="{FF2B5EF4-FFF2-40B4-BE49-F238E27FC236}">
                <a16:creationId xmlns:a16="http://schemas.microsoft.com/office/drawing/2014/main" id="{DD5595FF-8849-4580-9F4A-787A478024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2350" y="1554163"/>
          <a:ext cx="24511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0" r:id="rId7" imgW="764988" imgH="229496" progId="Equation.3">
                  <p:embed/>
                </p:oleObj>
              </mc:Choice>
              <mc:Fallback>
                <p:oleObj r:id="rId7" imgW="764988" imgH="22949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554163"/>
                        <a:ext cx="2451100" cy="73818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6">
            <a:extLst>
              <a:ext uri="{FF2B5EF4-FFF2-40B4-BE49-F238E27FC236}">
                <a16:creationId xmlns:a16="http://schemas.microsoft.com/office/drawing/2014/main" id="{59E299B8-ED53-4E2A-BA24-E52DA0E2CA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0788" y="1538288"/>
          <a:ext cx="220821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1" r:id="rId9" imgW="663279" imgH="229597" progId="Equation.3">
                  <p:embed/>
                </p:oleObj>
              </mc:Choice>
              <mc:Fallback>
                <p:oleObj r:id="rId9" imgW="663279" imgH="2295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1538288"/>
                        <a:ext cx="2208212" cy="76041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7" descr="蓝色砂纸">
            <a:extLst>
              <a:ext uri="{FF2B5EF4-FFF2-40B4-BE49-F238E27FC236}">
                <a16:creationId xmlns:a16="http://schemas.microsoft.com/office/drawing/2014/main" id="{2630F6D8-910B-4C9D-8AC2-8F69D18E0C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4572000"/>
          <a:ext cx="4068763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2" r:id="rId11" imgW="1045484" imgH="420744" progId="Equation.3">
                  <p:embed/>
                </p:oleObj>
              </mc:Choice>
              <mc:Fallback>
                <p:oleObj r:id="rId11" imgW="1045484" imgH="420744" progId="Equation.3">
                  <p:embed/>
                  <p:pic>
                    <p:nvPicPr>
                      <p:cNvPr id="0" name="Object 7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572000"/>
                        <a:ext cx="4068763" cy="1643063"/>
                      </a:xfrm>
                      <a:prstGeom prst="rect">
                        <a:avLst/>
                      </a:prstGeom>
                      <a:blipFill dpi="0" rotWithShape="0">
                        <a:blip r:embed="rId13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6" name="Oval 8" descr="信纸">
            <a:extLst>
              <a:ext uri="{FF2B5EF4-FFF2-40B4-BE49-F238E27FC236}">
                <a16:creationId xmlns:a16="http://schemas.microsoft.com/office/drawing/2014/main" id="{BE032E98-68E8-4EEC-86CB-5A177902D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350" y="1401763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3497" name="Oval 9" descr="信纸">
            <a:extLst>
              <a:ext uri="{FF2B5EF4-FFF2-40B4-BE49-F238E27FC236}">
                <a16:creationId xmlns:a16="http://schemas.microsoft.com/office/drawing/2014/main" id="{5CD5A616-33F9-4E81-BA2A-390BB358B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5388" y="1385888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3498" name="Oval 10" descr="信纸">
            <a:extLst>
              <a:ext uri="{FF2B5EF4-FFF2-40B4-BE49-F238E27FC236}">
                <a16:creationId xmlns:a16="http://schemas.microsoft.com/office/drawing/2014/main" id="{94DA27FF-B55A-4976-A617-A14D4625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50" y="2849563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3499" name="Oval 11" descr="信纸">
            <a:extLst>
              <a:ext uri="{FF2B5EF4-FFF2-40B4-BE49-F238E27FC236}">
                <a16:creationId xmlns:a16="http://schemas.microsoft.com/office/drawing/2014/main" id="{B061D613-65E1-48D0-A58D-BAA46D65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2895600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3500" name="Oval 12" descr="信纸">
            <a:extLst>
              <a:ext uri="{FF2B5EF4-FFF2-40B4-BE49-F238E27FC236}">
                <a16:creationId xmlns:a16="http://schemas.microsoft.com/office/drawing/2014/main" id="{2FB5B314-8B5C-44E5-9E34-DDEAEEADC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572000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63501" name="Rectangle 13">
            <a:extLst>
              <a:ext uri="{FF2B5EF4-FFF2-40B4-BE49-F238E27FC236}">
                <a16:creationId xmlns:a16="http://schemas.microsoft.com/office/drawing/2014/main" id="{556D1076-5968-444C-8489-9AAAC7E899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4267200" cy="611188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1">
                <a:solidFill>
                  <a:srgbClr val="FFFF00"/>
                </a:solidFill>
              </a:rPr>
              <a:t>应力</a:t>
            </a:r>
            <a:r>
              <a:rPr lang="en-US" altLang="zh-CN" sz="3200" b="1">
                <a:solidFill>
                  <a:srgbClr val="FFFF00"/>
                </a:solidFill>
              </a:rPr>
              <a:t>-</a:t>
            </a:r>
            <a:r>
              <a:rPr lang="zh-CN" altLang="en-US" sz="3200" b="1">
                <a:solidFill>
                  <a:srgbClr val="FFFF00"/>
                </a:solidFill>
              </a:rPr>
              <a:t>应变</a:t>
            </a:r>
            <a:r>
              <a:rPr lang="en-US" altLang="zh-CN" sz="3200" b="1">
                <a:solidFill>
                  <a:srgbClr val="FFFF00"/>
                </a:solidFill>
              </a:rPr>
              <a:t>-</a:t>
            </a:r>
            <a:r>
              <a:rPr lang="zh-CN" altLang="en-US" sz="3200" b="1">
                <a:solidFill>
                  <a:srgbClr val="FFFF00"/>
                </a:solidFill>
              </a:rPr>
              <a:t>时间的关系</a:t>
            </a:r>
          </a:p>
        </p:txBody>
      </p:sp>
      <p:sp>
        <p:nvSpPr>
          <p:cNvPr id="63502" name="Text Box 14">
            <a:extLst>
              <a:ext uri="{FF2B5EF4-FFF2-40B4-BE49-F238E27FC236}">
                <a16:creationId xmlns:a16="http://schemas.microsoft.com/office/drawing/2014/main" id="{68C76896-BA04-434E-B205-F7FC4226B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638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Maxwell</a:t>
            </a:r>
            <a:r>
              <a:rPr lang="zh-CN" altLang="en-US" sz="24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运动方程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5024009-6218-4911-A4FE-65258F74C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43000"/>
            <a:ext cx="8534400" cy="53340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CCD0E883-6B18-41E7-8E14-D5CA394E7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2514600" cy="6096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</a:rPr>
              <a:t>蠕变分析</a:t>
            </a:r>
            <a:endParaRPr lang="zh-CN" altLang="en-US" sz="4400" b="1">
              <a:solidFill>
                <a:srgbClr val="FFFF00"/>
              </a:solidFill>
            </a:endParaRPr>
          </a:p>
        </p:txBody>
      </p:sp>
      <p:graphicFrame>
        <p:nvGraphicFramePr>
          <p:cNvPr id="64516" name="Object 4" descr="蓝色砂纸">
            <a:extLst>
              <a:ext uri="{FF2B5EF4-FFF2-40B4-BE49-F238E27FC236}">
                <a16:creationId xmlns:a16="http://schemas.microsoft.com/office/drawing/2014/main" id="{B262FC6C-4B06-4B94-9E42-6E5EFEB808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8875" y="1371600"/>
          <a:ext cx="4556125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0" r:id="rId3" imgW="1045484" imgH="420744" progId="Equation.3">
                  <p:embed/>
                </p:oleObj>
              </mc:Choice>
              <mc:Fallback>
                <p:oleObj r:id="rId3" imgW="1045484" imgH="420744" progId="Equation.3">
                  <p:embed/>
                  <p:pic>
                    <p:nvPicPr>
                      <p:cNvPr id="0" name="Object 4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371600"/>
                        <a:ext cx="4556125" cy="1643063"/>
                      </a:xfrm>
                      <a:prstGeom prst="rect">
                        <a:avLst/>
                      </a:prstGeom>
                      <a:blipFill dpi="0" rotWithShape="0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 descr="花束">
            <a:extLst>
              <a:ext uri="{FF2B5EF4-FFF2-40B4-BE49-F238E27FC236}">
                <a16:creationId xmlns:a16="http://schemas.microsoft.com/office/drawing/2014/main" id="{8841B21E-88FC-466B-A67E-380C43D90E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276600"/>
          <a:ext cx="21240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1" r:id="rId6" imgW="662990" imgH="152998" progId="Equation.3">
                  <p:embed/>
                </p:oleObj>
              </mc:Choice>
              <mc:Fallback>
                <p:oleObj r:id="rId6" imgW="662990" imgH="152998" progId="Equation.3">
                  <p:embed/>
                  <p:pic>
                    <p:nvPicPr>
                      <p:cNvPr id="0" name="Object 5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276600"/>
                        <a:ext cx="2124075" cy="492125"/>
                      </a:xfrm>
                      <a:prstGeom prst="rect">
                        <a:avLst/>
                      </a:prstGeom>
                      <a:blipFill dpi="0" rotWithShape="1">
                        <a:blip r:embed="rId8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6" descr="花束">
            <a:extLst>
              <a:ext uri="{FF2B5EF4-FFF2-40B4-BE49-F238E27FC236}">
                <a16:creationId xmlns:a16="http://schemas.microsoft.com/office/drawing/2014/main" id="{51E21671-9862-4BF0-9E38-DC0DB429B5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3124200"/>
          <a:ext cx="19351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2" r:id="rId9" imgW="497743" imgH="395661" progId="Equation.3">
                  <p:embed/>
                </p:oleObj>
              </mc:Choice>
              <mc:Fallback>
                <p:oleObj r:id="rId9" imgW="497743" imgH="395661" progId="Equation.3">
                  <p:embed/>
                  <p:pic>
                    <p:nvPicPr>
                      <p:cNvPr id="0" name="Object 6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124200"/>
                        <a:ext cx="1935163" cy="1066800"/>
                      </a:xfrm>
                      <a:prstGeom prst="rect">
                        <a:avLst/>
                      </a:prstGeom>
                      <a:blipFill dpi="0" rotWithShape="1">
                        <a:blip r:embed="rId8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 descr="蓝色砂纸">
            <a:extLst>
              <a:ext uri="{FF2B5EF4-FFF2-40B4-BE49-F238E27FC236}">
                <a16:creationId xmlns:a16="http://schemas.microsoft.com/office/drawing/2014/main" id="{5FED3F7F-D9C8-446B-A59E-92224E6D73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4495800"/>
          <a:ext cx="2035175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3" r:id="rId11" imgW="522970" imgH="420927" progId="Equation.3">
                  <p:embed/>
                </p:oleObj>
              </mc:Choice>
              <mc:Fallback>
                <p:oleObj r:id="rId11" imgW="522970" imgH="420927" progId="Equation.3">
                  <p:embed/>
                  <p:pic>
                    <p:nvPicPr>
                      <p:cNvPr id="0" name="Object 7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495800"/>
                        <a:ext cx="2035175" cy="1643063"/>
                      </a:xfrm>
                      <a:prstGeom prst="rect">
                        <a:avLst/>
                      </a:prstGeom>
                      <a:blipFill dpi="0" rotWithShape="0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Text Box 8">
            <a:extLst>
              <a:ext uri="{FF2B5EF4-FFF2-40B4-BE49-F238E27FC236}">
                <a16:creationId xmlns:a16="http://schemas.microsoft.com/office/drawing/2014/main" id="{68AB5D35-4160-4963-B1B9-363C445BA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800600"/>
            <a:ext cx="3276600" cy="1411288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即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Maxwell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模型描述的是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理想粘性体的蠕变响应</a:t>
            </a:r>
          </a:p>
        </p:txBody>
      </p:sp>
      <p:sp>
        <p:nvSpPr>
          <p:cNvPr id="64521" name="Oval 9" descr="信纸">
            <a:extLst>
              <a:ext uri="{FF2B5EF4-FFF2-40B4-BE49-F238E27FC236}">
                <a16:creationId xmlns:a16="http://schemas.microsoft.com/office/drawing/2014/main" id="{233DDACA-D7C7-48A1-B9E0-16F34B620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600200"/>
            <a:ext cx="914400" cy="914400"/>
          </a:xfrm>
          <a:prstGeom prst="ellipse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64522" name="Oval 10" descr="信纸">
            <a:extLst>
              <a:ext uri="{FF2B5EF4-FFF2-40B4-BE49-F238E27FC236}">
                <a16:creationId xmlns:a16="http://schemas.microsoft.com/office/drawing/2014/main" id="{C49A164D-DFEC-4860-9FB7-04FD3EE6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325" y="3276600"/>
            <a:ext cx="914400" cy="914400"/>
          </a:xfrm>
          <a:prstGeom prst="ellipse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64523" name="Oval 11" descr="信纸">
            <a:extLst>
              <a:ext uri="{FF2B5EF4-FFF2-40B4-BE49-F238E27FC236}">
                <a16:creationId xmlns:a16="http://schemas.microsoft.com/office/drawing/2014/main" id="{1D29ECE2-581D-4561-AE08-656381BAD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876800"/>
            <a:ext cx="914400" cy="914400"/>
          </a:xfrm>
          <a:prstGeom prst="ellipse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1E40E630-1ACA-4F99-8098-7BB071887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71600"/>
            <a:ext cx="8610600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实际材料同时显示弹性和粘性，即所谓的粘弹性（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Viscoelasticity</a:t>
            </a:r>
            <a:r>
              <a:rPr lang="zh-CN" altLang="en-US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r>
              <a:rPr lang="zh-CN" altLang="en-US" b="1">
                <a:solidFill>
                  <a:srgbClr val="9966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与其他材料相比，聚合物材料的粘弹性表现的更为显著。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b="1">
              <a:solidFill>
                <a:srgbClr val="996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线性粘弹性</a:t>
            </a: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zh-CN" altLang="en-US" b="1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非线性粘弹性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4BE34524-19E2-429B-99FD-DE0895E9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76200"/>
            <a:ext cx="43973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rgbClr val="800000"/>
                </a:solidFill>
              </a:rPr>
              <a:t>粘弹性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5872A99C-A937-41C1-A54F-47461ABD1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43000"/>
            <a:ext cx="8534400" cy="53340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F3F44B7-B170-46E6-B05D-93C598F87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3810000" cy="6096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</a:rPr>
              <a:t>应力松弛分析</a:t>
            </a:r>
            <a:endParaRPr lang="zh-CN" altLang="en-US" sz="4400" b="1">
              <a:solidFill>
                <a:srgbClr val="FFFF00"/>
              </a:solidFill>
            </a:endParaRPr>
          </a:p>
        </p:txBody>
      </p:sp>
      <p:graphicFrame>
        <p:nvGraphicFramePr>
          <p:cNvPr id="65540" name="Object 4" descr="花束">
            <a:extLst>
              <a:ext uri="{FF2B5EF4-FFF2-40B4-BE49-F238E27FC236}">
                <a16:creationId xmlns:a16="http://schemas.microsoft.com/office/drawing/2014/main" id="{7698B620-9FE0-4D89-9C34-5DCEC1D84D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1875" y="1584325"/>
          <a:ext cx="20415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4" r:id="rId3" imgW="637490" imgH="152998" progId="Equation.3">
                  <p:embed/>
                </p:oleObj>
              </mc:Choice>
              <mc:Fallback>
                <p:oleObj r:id="rId3" imgW="637490" imgH="152998" progId="Equation.3">
                  <p:embed/>
                  <p:pic>
                    <p:nvPicPr>
                      <p:cNvPr id="0" name="Object 4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1584325"/>
                        <a:ext cx="2041525" cy="492125"/>
                      </a:xfrm>
                      <a:prstGeom prst="rect">
                        <a:avLst/>
                      </a:prstGeom>
                      <a:blipFill dpi="0" rotWithShape="1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 descr="花束">
            <a:extLst>
              <a:ext uri="{FF2B5EF4-FFF2-40B4-BE49-F238E27FC236}">
                <a16:creationId xmlns:a16="http://schemas.microsoft.com/office/drawing/2014/main" id="{3D1B6515-A42A-43B5-BEF0-50D965649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1355725"/>
          <a:ext cx="17859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5" r:id="rId6" imgW="461002" imgH="396974" progId="Equation.3">
                  <p:embed/>
                </p:oleObj>
              </mc:Choice>
              <mc:Fallback>
                <p:oleObj r:id="rId6" imgW="461002" imgH="396974" progId="Equation.3">
                  <p:embed/>
                  <p:pic>
                    <p:nvPicPr>
                      <p:cNvPr id="0" name="Object 5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355725"/>
                        <a:ext cx="1785938" cy="1066800"/>
                      </a:xfrm>
                      <a:prstGeom prst="rect">
                        <a:avLst/>
                      </a:prstGeom>
                      <a:blipFill dpi="0" rotWithShape="1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Oval 6" descr="信纸">
            <a:extLst>
              <a:ext uri="{FF2B5EF4-FFF2-40B4-BE49-F238E27FC236}">
                <a16:creationId xmlns:a16="http://schemas.microsoft.com/office/drawing/2014/main" id="{B2DE4BF0-488F-4C15-86EB-9B7B535B3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279525"/>
            <a:ext cx="914400" cy="914400"/>
          </a:xfrm>
          <a:prstGeom prst="ellipse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65543" name="Oval 7" descr="信纸">
            <a:extLst>
              <a:ext uri="{FF2B5EF4-FFF2-40B4-BE49-F238E27FC236}">
                <a16:creationId xmlns:a16="http://schemas.microsoft.com/office/drawing/2014/main" id="{2D437410-C460-45EF-81AC-681983CA1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074988"/>
            <a:ext cx="914400" cy="914400"/>
          </a:xfrm>
          <a:prstGeom prst="ellipse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9</a:t>
            </a:r>
          </a:p>
        </p:txBody>
      </p:sp>
      <p:graphicFrame>
        <p:nvGraphicFramePr>
          <p:cNvPr id="65544" name="Object 8" descr="蓝色砂纸">
            <a:extLst>
              <a:ext uri="{FF2B5EF4-FFF2-40B4-BE49-F238E27FC236}">
                <a16:creationId xmlns:a16="http://schemas.microsoft.com/office/drawing/2014/main" id="{2761078B-A0B3-447E-B406-90F6803F4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2803525"/>
          <a:ext cx="32766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6" r:id="rId9" imgW="918386" imgH="420927" progId="Equation.3">
                  <p:embed/>
                </p:oleObj>
              </mc:Choice>
              <mc:Fallback>
                <p:oleObj r:id="rId9" imgW="918386" imgH="420927" progId="Equation.3">
                  <p:embed/>
                  <p:pic>
                    <p:nvPicPr>
                      <p:cNvPr id="0" name="Object 8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803525"/>
                        <a:ext cx="3276600" cy="1346200"/>
                      </a:xfrm>
                      <a:prstGeom prst="rect">
                        <a:avLst/>
                      </a:prstGeom>
                      <a:blipFill dpi="0" rotWithShape="0">
                        <a:blip r:embed="rId11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9" descr="蓝色砂纸">
            <a:extLst>
              <a:ext uri="{FF2B5EF4-FFF2-40B4-BE49-F238E27FC236}">
                <a16:creationId xmlns:a16="http://schemas.microsoft.com/office/drawing/2014/main" id="{7F7482DA-23D2-4F39-BB7E-7A754EA28A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4632325"/>
          <a:ext cx="38100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7" r:id="rId12" imgW="1007235" imgH="229496" progId="Equation.3">
                  <p:embed/>
                </p:oleObj>
              </mc:Choice>
              <mc:Fallback>
                <p:oleObj r:id="rId12" imgW="1007235" imgH="229496" progId="Equation.3">
                  <p:embed/>
                  <p:pic>
                    <p:nvPicPr>
                      <p:cNvPr id="0" name="Object 9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632325"/>
                        <a:ext cx="3810000" cy="871538"/>
                      </a:xfrm>
                      <a:prstGeom prst="rect">
                        <a:avLst/>
                      </a:prstGeom>
                      <a:blipFill dpi="0" rotWithShape="0">
                        <a:blip r:embed="rId11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6" name="Oval 10" descr="信纸">
            <a:extLst>
              <a:ext uri="{FF2B5EF4-FFF2-40B4-BE49-F238E27FC236}">
                <a16:creationId xmlns:a16="http://schemas.microsoft.com/office/drawing/2014/main" id="{9042D605-35AE-4B6C-885C-AF44EEB28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708525"/>
            <a:ext cx="914400" cy="914400"/>
          </a:xfrm>
          <a:prstGeom prst="ellipse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FF00FF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65547" name="Rectangle 11">
            <a:extLst>
              <a:ext uri="{FF2B5EF4-FFF2-40B4-BE49-F238E27FC236}">
                <a16:creationId xmlns:a16="http://schemas.microsoft.com/office/drawing/2014/main" id="{7F76DFD1-A64A-4DED-8A05-884026447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5715000"/>
            <a:ext cx="449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i="1">
                <a:solidFill>
                  <a:srgbClr val="CC99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 </a:t>
            </a:r>
            <a:r>
              <a:rPr lang="en-US" altLang="zh-CN" sz="4000" b="1" i="1">
                <a:solidFill>
                  <a:srgbClr val="CC99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= / E</a:t>
            </a:r>
            <a:r>
              <a:rPr lang="zh-CN" altLang="en-US" sz="4000" b="1" i="1">
                <a:solidFill>
                  <a:srgbClr val="CC99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4000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松弛时间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Group 2">
            <a:extLst>
              <a:ext uri="{FF2B5EF4-FFF2-40B4-BE49-F238E27FC236}">
                <a16:creationId xmlns:a16="http://schemas.microsoft.com/office/drawing/2014/main" id="{6CA7047A-7830-4D4C-83EE-965659B485FF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1066800"/>
            <a:ext cx="5029200" cy="2895600"/>
            <a:chOff x="0" y="0"/>
            <a:chExt cx="2640" cy="1812"/>
          </a:xfrm>
        </p:grpSpPr>
        <p:graphicFrame>
          <p:nvGraphicFramePr>
            <p:cNvPr id="66573" name="Object 3">
              <a:extLst>
                <a:ext uri="{FF2B5EF4-FFF2-40B4-BE49-F238E27FC236}">
                  <a16:creationId xmlns:a16="http://schemas.microsoft.com/office/drawing/2014/main" id="{BF7204D5-9F62-43F8-9CFB-6D004F7BBF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2640" cy="1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12" r:id="rId3" imgW="3219899" imgH="2209524" progId="Paint.Picture">
                    <p:embed/>
                  </p:oleObj>
                </mc:Choice>
                <mc:Fallback>
                  <p:oleObj r:id="rId3" imgW="3219899" imgH="2209524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640" cy="1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74" name="Line 4">
              <a:extLst>
                <a:ext uri="{FF2B5EF4-FFF2-40B4-BE49-F238E27FC236}">
                  <a16:creationId xmlns:a16="http://schemas.microsoft.com/office/drawing/2014/main" id="{78270A0E-71BF-49AA-B32A-731EE7DE7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3" y="313"/>
              <a:ext cx="0" cy="81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575" name="Line 5">
              <a:extLst>
                <a:ext uri="{FF2B5EF4-FFF2-40B4-BE49-F238E27FC236}">
                  <a16:creationId xmlns:a16="http://schemas.microsoft.com/office/drawing/2014/main" id="{B05661FA-20D4-4A7C-AED1-A057FC5A85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" y="1152"/>
              <a:ext cx="0" cy="384"/>
            </a:xfrm>
            <a:prstGeom prst="line">
              <a:avLst/>
            </a:prstGeom>
            <a:noFill/>
            <a:ln w="38100">
              <a:solidFill>
                <a:srgbClr val="33CC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6563" name="Rectangle 6">
            <a:extLst>
              <a:ext uri="{FF2B5EF4-FFF2-40B4-BE49-F238E27FC236}">
                <a16:creationId xmlns:a16="http://schemas.microsoft.com/office/drawing/2014/main" id="{4C8C7FC2-A8A8-462A-8999-468A78E1C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4114800" cy="6096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3200" b="1">
                <a:solidFill>
                  <a:srgbClr val="FFFF00"/>
                </a:solidFill>
              </a:rPr>
              <a:t>松弛时间的物理含义</a:t>
            </a:r>
          </a:p>
        </p:txBody>
      </p:sp>
      <p:sp>
        <p:nvSpPr>
          <p:cNvPr id="66564" name="Text Box 7">
            <a:extLst>
              <a:ext uri="{FF2B5EF4-FFF2-40B4-BE49-F238E27FC236}">
                <a16:creationId xmlns:a16="http://schemas.microsoft.com/office/drawing/2014/main" id="{ADEA3BE2-49F2-4D91-A641-38B2A7EF5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173163"/>
            <a:ext cx="1981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When </a:t>
            </a:r>
            <a:r>
              <a:rPr lang="en-US" altLang="zh-CN" b="1" i="1">
                <a:latin typeface="Times New Roman" panose="02020603050405020304" pitchFamily="18" charset="0"/>
              </a:rPr>
              <a:t>t =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endParaRPr lang="en-US" altLang="zh-CN" b="1">
              <a:latin typeface="Times New Roman" panose="02020603050405020304" pitchFamily="18" charset="0"/>
            </a:endParaRPr>
          </a:p>
        </p:txBody>
      </p:sp>
      <p:graphicFrame>
        <p:nvGraphicFramePr>
          <p:cNvPr id="66565" name="Object 8" descr="蓝色面巾纸">
            <a:extLst>
              <a:ext uri="{FF2B5EF4-FFF2-40B4-BE49-F238E27FC236}">
                <a16:creationId xmlns:a16="http://schemas.microsoft.com/office/drawing/2014/main" id="{3843F136-5303-431A-BFB3-21915C9F02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1138238"/>
          <a:ext cx="289560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3" r:id="rId5" imgW="1007235" imgH="229496" progId="Equation.3">
                  <p:embed/>
                </p:oleObj>
              </mc:Choice>
              <mc:Fallback>
                <p:oleObj r:id="rId5" imgW="1007235" imgH="229496" progId="Equation.3">
                  <p:embed/>
                  <p:pic>
                    <p:nvPicPr>
                      <p:cNvPr id="0" name="Object 8" descr="蓝色面巾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138238"/>
                        <a:ext cx="2895600" cy="661987"/>
                      </a:xfrm>
                      <a:prstGeom prst="rect">
                        <a:avLst/>
                      </a:prstGeom>
                      <a:blipFill dpi="0" rotWithShape="1">
                        <a:blip r:embed="rId7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9" descr="蓝色面巾纸">
            <a:extLst>
              <a:ext uri="{FF2B5EF4-FFF2-40B4-BE49-F238E27FC236}">
                <a16:creationId xmlns:a16="http://schemas.microsoft.com/office/drawing/2014/main" id="{8BC627A8-B4CA-4A3C-8861-5BD08E9E80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357438"/>
          <a:ext cx="26384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4" r:id="rId8" imgW="918386" imgH="229597" progId="Equation.3">
                  <p:embed/>
                </p:oleObj>
              </mc:Choice>
              <mc:Fallback>
                <p:oleObj r:id="rId8" imgW="918386" imgH="229597" progId="Equation.3">
                  <p:embed/>
                  <p:pic>
                    <p:nvPicPr>
                      <p:cNvPr id="0" name="Object 9" descr="蓝色面巾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357438"/>
                        <a:ext cx="2638425" cy="661987"/>
                      </a:xfrm>
                      <a:prstGeom prst="rect">
                        <a:avLst/>
                      </a:prstGeom>
                      <a:blipFill dpi="0" rotWithShape="1">
                        <a:blip r:embed="rId7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7" name="AutoShape 10">
            <a:extLst>
              <a:ext uri="{FF2B5EF4-FFF2-40B4-BE49-F238E27FC236}">
                <a16:creationId xmlns:a16="http://schemas.microsoft.com/office/drawing/2014/main" id="{7529F363-D856-456D-AA5D-45D6DBE4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2954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6568" name="AutoShape 11">
            <a:extLst>
              <a:ext uri="{FF2B5EF4-FFF2-40B4-BE49-F238E27FC236}">
                <a16:creationId xmlns:a16="http://schemas.microsoft.com/office/drawing/2014/main" id="{58FEA71A-9B3B-4F86-BD30-A6D831468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824038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66569" name="Object 12" descr="蓝色砂纸">
            <a:extLst>
              <a:ext uri="{FF2B5EF4-FFF2-40B4-BE49-F238E27FC236}">
                <a16:creationId xmlns:a16="http://schemas.microsoft.com/office/drawing/2014/main" id="{D1EAFE96-88C6-430F-A6E5-E258FBC572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5263" y="3552825"/>
          <a:ext cx="3408362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5" r:id="rId10" imgW="1185732" imgH="433493" progId="Equation.3">
                  <p:embed/>
                </p:oleObj>
              </mc:Choice>
              <mc:Fallback>
                <p:oleObj r:id="rId10" imgW="1185732" imgH="433493" progId="Equation.3">
                  <p:embed/>
                  <p:pic>
                    <p:nvPicPr>
                      <p:cNvPr id="0" name="Object 12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263" y="3552825"/>
                        <a:ext cx="3408362" cy="1247775"/>
                      </a:xfrm>
                      <a:prstGeom prst="rect">
                        <a:avLst/>
                      </a:prstGeom>
                      <a:blipFill dpi="0" rotWithShape="0">
                        <a:blip r:embed="rId7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AutoShape 13">
            <a:extLst>
              <a:ext uri="{FF2B5EF4-FFF2-40B4-BE49-F238E27FC236}">
                <a16:creationId xmlns:a16="http://schemas.microsoft.com/office/drawing/2014/main" id="{C86DE590-4963-4550-9A5B-8AD3C97AD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675" y="3073400"/>
            <a:ext cx="244475" cy="395288"/>
          </a:xfrm>
          <a:prstGeom prst="downArrow">
            <a:avLst>
              <a:gd name="adj1" fmla="val 50000"/>
              <a:gd name="adj2" fmla="val 404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6571" name="Text Box 14">
            <a:extLst>
              <a:ext uri="{FF2B5EF4-FFF2-40B4-BE49-F238E27FC236}">
                <a16:creationId xmlns:a16="http://schemas.microsoft.com/office/drawing/2014/main" id="{DDDAA5F0-61CE-45FD-8A4A-79F7E9802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962400"/>
            <a:ext cx="4876800" cy="9461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应力松弛到初始应力的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0.368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倍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时所需的时间称为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松弛时间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66572" name="Rectangle 15">
            <a:extLst>
              <a:ext uri="{FF2B5EF4-FFF2-40B4-BE49-F238E27FC236}">
                <a16:creationId xmlns:a16="http://schemas.microsoft.com/office/drawing/2014/main" id="{02675A3B-659A-40E4-9263-26401FB86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05400"/>
            <a:ext cx="7848600" cy="1371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66"/>
                </a:solidFill>
              </a:rPr>
              <a:t>应力松弛时间越短，松弛进行得越快；即</a:t>
            </a:r>
            <a:br>
              <a:rPr lang="zh-CN" altLang="en-US" sz="2800" b="1">
                <a:solidFill>
                  <a:schemeClr val="tx2"/>
                </a:solidFill>
              </a:rPr>
            </a:br>
            <a:r>
              <a:rPr lang="zh-CN" altLang="en-US" sz="2800" b="1">
                <a:solidFill>
                  <a:srgbClr val="CC3399"/>
                </a:solidFill>
                <a:sym typeface="Symbol" panose="05050102010706020507" pitchFamily="18" charset="2"/>
              </a:rPr>
              <a:t>越小，</a:t>
            </a:r>
            <a:r>
              <a:rPr lang="zh-CN" altLang="en-US" sz="2800" b="1">
                <a:solidFill>
                  <a:srgbClr val="CC3399"/>
                </a:solidFill>
              </a:rPr>
              <a:t>越接近理想粘性；</a:t>
            </a:r>
            <a:br>
              <a:rPr lang="zh-CN" altLang="en-US" sz="2800" b="1">
                <a:solidFill>
                  <a:srgbClr val="CC3399"/>
                </a:solidFill>
              </a:rPr>
            </a:br>
            <a:r>
              <a:rPr lang="zh-CN" altLang="en-US" sz="2800" b="1">
                <a:solidFill>
                  <a:srgbClr val="CC3399"/>
                </a:solidFill>
                <a:sym typeface="Symbol" panose="05050102010706020507" pitchFamily="18" charset="2"/>
              </a:rPr>
              <a:t>越大，</a:t>
            </a:r>
            <a:r>
              <a:rPr lang="zh-CN" altLang="en-US" sz="2800" b="1">
                <a:solidFill>
                  <a:srgbClr val="CC3399"/>
                </a:solidFill>
              </a:rPr>
              <a:t>越接近理想弹性。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CCE92E8-A1BA-45C1-B41A-6C7BBF837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09800"/>
            <a:ext cx="8229600" cy="2470150"/>
          </a:xfrm>
        </p:spPr>
        <p:txBody>
          <a:bodyPr/>
          <a:lstStyle/>
          <a:p>
            <a:pPr marL="14288" indent="-14288" eaLnBrk="1" hangingPunct="1">
              <a:lnSpc>
                <a:spcPct val="120000"/>
              </a:lnSpc>
              <a:buFontTx/>
              <a:buNone/>
            </a:pPr>
            <a:r>
              <a:rPr lang="zh-CN" altLang="en-US" sz="5400" b="1">
                <a:solidFill>
                  <a:srgbClr val="A50021"/>
                </a:solidFill>
              </a:rPr>
              <a:t>Maxwell模型适合描述线性聚合物的应力松弛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70DF823-3003-48F9-907B-83EA03E85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42672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</a:rPr>
              <a:t>Maxwell </a:t>
            </a:r>
            <a:r>
              <a:rPr lang="zh-CN" altLang="en-US" b="1">
                <a:solidFill>
                  <a:srgbClr val="FFFF00"/>
                </a:solidFill>
                <a:latin typeface="Times New Roman" panose="02020603050405020304" pitchFamily="18" charset="0"/>
              </a:rPr>
              <a:t>模型的不足</a:t>
            </a:r>
          </a:p>
        </p:txBody>
      </p:sp>
      <p:sp>
        <p:nvSpPr>
          <p:cNvPr id="68611" name="Text Box 3" descr="画布">
            <a:extLst>
              <a:ext uri="{FF2B5EF4-FFF2-40B4-BE49-F238E27FC236}">
                <a16:creationId xmlns:a16="http://schemas.microsoft.com/office/drawing/2014/main" id="{E93EEB46-D629-48F8-91DE-9F8320E5E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7772400" cy="26733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rgbClr val="0066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无法描述聚合物的蠕变。</a:t>
            </a: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006600"/>
                </a:solidFill>
                <a:latin typeface="Times New Roman" panose="02020603050405020304" pitchFamily="18" charset="0"/>
              </a:rPr>
              <a:t>Maxwell </a:t>
            </a: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模型描述的是理想粘性体的蠕变响应。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rgbClr val="0066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对交联聚合物不适用，</a:t>
            </a: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因为交联聚合物的应力不可能松弛到零。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0111A47-68A6-451C-BD84-A40057041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4290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</a:rPr>
              <a:t>Kelvin </a:t>
            </a:r>
            <a:r>
              <a:rPr lang="zh-CN" altLang="en-US" b="1">
                <a:solidFill>
                  <a:srgbClr val="FFFF00"/>
                </a:solidFill>
                <a:latin typeface="Times New Roman" panose="02020603050405020304" pitchFamily="18" charset="0"/>
              </a:rPr>
              <a:t>模型</a:t>
            </a:r>
          </a:p>
        </p:txBody>
      </p:sp>
      <p:pic>
        <p:nvPicPr>
          <p:cNvPr id="69635" name="Picture 3">
            <a:extLst>
              <a:ext uri="{FF2B5EF4-FFF2-40B4-BE49-F238E27FC236}">
                <a16:creationId xmlns:a16="http://schemas.microsoft.com/office/drawing/2014/main" id="{DBF77B12-275C-4E4E-9F62-314BF371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2743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9636" name="Object 4">
            <a:extLst>
              <a:ext uri="{FF2B5EF4-FFF2-40B4-BE49-F238E27FC236}">
                <a16:creationId xmlns:a16="http://schemas.microsoft.com/office/drawing/2014/main" id="{70605AD8-1B26-4B7D-A9A1-0A9222702C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29150" y="4233863"/>
          <a:ext cx="3294063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2" r:id="rId4" imgW="740134" imgH="229697" progId="Equation.3">
                  <p:embed/>
                </p:oleObj>
              </mc:Choice>
              <mc:Fallback>
                <p:oleObj r:id="rId4" imgW="740134" imgH="22969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4233863"/>
                        <a:ext cx="3294063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Object 5">
            <a:extLst>
              <a:ext uri="{FF2B5EF4-FFF2-40B4-BE49-F238E27FC236}">
                <a16:creationId xmlns:a16="http://schemas.microsoft.com/office/drawing/2014/main" id="{BB78B58A-B6AB-4A40-A4CE-12AADEC2A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4700" y="5233988"/>
          <a:ext cx="3503613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3" r:id="rId6" imgW="689090" imgH="229697" progId="Equation.3">
                  <p:embed/>
                </p:oleObj>
              </mc:Choice>
              <mc:Fallback>
                <p:oleObj r:id="rId6" imgW="689090" imgH="22969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5233988"/>
                        <a:ext cx="3503613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Text Box 6" descr="画布">
            <a:extLst>
              <a:ext uri="{FF2B5EF4-FFF2-40B4-BE49-F238E27FC236}">
                <a16:creationId xmlns:a16="http://schemas.microsoft.com/office/drawing/2014/main" id="{65E43222-3C44-4039-8F14-076ECF63D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124200"/>
            <a:ext cx="5486400" cy="579438"/>
          </a:xfrm>
          <a:prstGeom prst="rect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ffectLst/>
        </p:spPr>
        <p:txBody>
          <a:bodyPr>
            <a:spAutoFit/>
          </a:bodyPr>
          <a:lstStyle/>
          <a:p>
            <a:pPr algn="dist" eaLnBrk="1" hangingPunct="1">
              <a:spcBef>
                <a:spcPct val="50000"/>
              </a:spcBef>
              <a:defRPr/>
            </a:pPr>
            <a:r>
              <a:rPr lang="zh-CN" altLang="en-US" sz="32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特点：</a:t>
            </a: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应力相加，应变相等</a:t>
            </a:r>
          </a:p>
        </p:txBody>
      </p:sp>
      <p:grpSp>
        <p:nvGrpSpPr>
          <p:cNvPr id="69639" name="Group 7">
            <a:extLst>
              <a:ext uri="{FF2B5EF4-FFF2-40B4-BE49-F238E27FC236}">
                <a16:creationId xmlns:a16="http://schemas.microsoft.com/office/drawing/2014/main" id="{35E380F8-D4FD-4565-82A0-A8B801D91217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371600"/>
            <a:ext cx="6477000" cy="1295400"/>
            <a:chOff x="0" y="0"/>
            <a:chExt cx="4080" cy="816"/>
          </a:xfrm>
        </p:grpSpPr>
        <p:sp>
          <p:nvSpPr>
            <p:cNvPr id="69640" name="Rectangle 8">
              <a:extLst>
                <a:ext uri="{FF2B5EF4-FFF2-40B4-BE49-F238E27FC236}">
                  <a16:creationId xmlns:a16="http://schemas.microsoft.com/office/drawing/2014/main" id="{81E7AE8E-DCDC-4C2C-961A-DABDEF59F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0"/>
              <a:ext cx="3696" cy="81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9641" name="Text Box 9">
              <a:extLst>
                <a:ext uri="{FF2B5EF4-FFF2-40B4-BE49-F238E27FC236}">
                  <a16:creationId xmlns:a16="http://schemas.microsoft.com/office/drawing/2014/main" id="{1F707464-009D-4569-A127-445BC55C1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8"/>
              <a:ext cx="2352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  <a:ea typeface="黑体" panose="02010609060101010101" pitchFamily="49" charset="-122"/>
                </a:rPr>
                <a:t>       </a:t>
              </a:r>
              <a:r>
                <a:rPr lang="zh-CN" altLang="en-US" sz="2400">
                  <a:solidFill>
                    <a:schemeClr val="bg1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一个虎克弹簧（弹性）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       一个牛顿粘壶（粘性）</a:t>
              </a:r>
            </a:p>
          </p:txBody>
        </p:sp>
        <p:sp>
          <p:nvSpPr>
            <p:cNvPr id="69642" name="AutoShape 10">
              <a:extLst>
                <a:ext uri="{FF2B5EF4-FFF2-40B4-BE49-F238E27FC236}">
                  <a16:creationId xmlns:a16="http://schemas.microsoft.com/office/drawing/2014/main" id="{8CFEE1AC-6E4D-4E6C-900A-0A5AD051C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92"/>
              <a:ext cx="48" cy="432"/>
            </a:xfrm>
            <a:prstGeom prst="rightBrace">
              <a:avLst>
                <a:gd name="adj1" fmla="val 75000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9643" name="Text Box 11">
              <a:extLst>
                <a:ext uri="{FF2B5EF4-FFF2-40B4-BE49-F238E27FC236}">
                  <a16:creationId xmlns:a16="http://schemas.microsoft.com/office/drawing/2014/main" id="{2EDCD910-E495-4A6A-9195-4DF9926DC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2"/>
              <a:ext cx="15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solidFill>
                    <a:srgbClr val="FFFF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并连</a:t>
              </a:r>
              <a:r>
                <a:rPr lang="zh-CN" altLang="en-US" sz="2400">
                  <a:solidFill>
                    <a:schemeClr val="bg1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说明粘弹性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4E63F0A1-E27D-4502-AC33-7DB9A9FD1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181600"/>
            <a:ext cx="1143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4000" i="1">
                <a:latin typeface="Times New Roman" panose="02020603050405020304" pitchFamily="18" charset="0"/>
              </a:rPr>
              <a:t>t=0</a:t>
            </a:r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id="{7A34BDB4-D75A-446E-979F-98584E2A7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943600"/>
            <a:ext cx="152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4000" i="1">
                <a:latin typeface="Times New Roman" panose="02020603050405020304" pitchFamily="18" charset="0"/>
              </a:rPr>
              <a:t>t</a:t>
            </a:r>
            <a:r>
              <a:rPr lang="en-US" altLang="zh-CN" sz="4000" i="1">
                <a:latin typeface="Times New Roman" panose="02020603050405020304" pitchFamily="18" charset="0"/>
                <a:sym typeface="Symbol" panose="05050102010706020507" pitchFamily="18" charset="2"/>
              </a:rPr>
              <a:t></a:t>
            </a:r>
            <a:endParaRPr lang="en-US" altLang="zh-CN" sz="4000" i="1">
              <a:latin typeface="Times New Roman" panose="02020603050405020304" pitchFamily="18" charset="0"/>
            </a:endParaRPr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0F31D9ED-20E2-4A67-9E3E-3BFDB1505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47800"/>
            <a:ext cx="27813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">
            <a:extLst>
              <a:ext uri="{FF2B5EF4-FFF2-40B4-BE49-F238E27FC236}">
                <a16:creationId xmlns:a16="http://schemas.microsoft.com/office/drawing/2014/main" id="{A0D924C3-BE74-4B9B-8B63-0D0A724F5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00200"/>
            <a:ext cx="2286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6">
            <a:extLst>
              <a:ext uri="{FF2B5EF4-FFF2-40B4-BE49-F238E27FC236}">
                <a16:creationId xmlns:a16="http://schemas.microsoft.com/office/drawing/2014/main" id="{0E971365-63F6-470F-99CB-BBE9094D5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2209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Rectangle 7">
            <a:extLst>
              <a:ext uri="{FF2B5EF4-FFF2-40B4-BE49-F238E27FC236}">
                <a16:creationId xmlns:a16="http://schemas.microsoft.com/office/drawing/2014/main" id="{DB00FBF5-2176-4A9B-B3AA-EB8CB9C0D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2511425" cy="611188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b="1">
                <a:solidFill>
                  <a:srgbClr val="FFFF00"/>
                </a:solidFill>
              </a:rPr>
              <a:t>受力分析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8BFB15C-4656-4FDC-8B04-E0F830EAB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43000"/>
            <a:ext cx="8534400" cy="53340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71683" name="Object 3">
            <a:extLst>
              <a:ext uri="{FF2B5EF4-FFF2-40B4-BE49-F238E27FC236}">
                <a16:creationId xmlns:a16="http://schemas.microsoft.com/office/drawing/2014/main" id="{6CD6FCC9-CF60-4DC0-8C9C-CD7DB76ED0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2819400"/>
          <a:ext cx="1981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9" r:id="rId3" imgW="573991" imgH="229597" progId="Equation.3">
                  <p:embed/>
                </p:oleObj>
              </mc:Choice>
              <mc:Fallback>
                <p:oleObj r:id="rId3" imgW="573991" imgH="22959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819400"/>
                        <a:ext cx="1981200" cy="731838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1C211790-0752-4727-BD48-8635A49599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7313" y="2667000"/>
          <a:ext cx="1992312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0" r:id="rId5" imgW="701239" imgH="395244" progId="Equation.3">
                  <p:embed/>
                </p:oleObj>
              </mc:Choice>
              <mc:Fallback>
                <p:oleObj r:id="rId5" imgW="701239" imgH="39524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3" y="2667000"/>
                        <a:ext cx="1992312" cy="1122363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5" descr="蓝色面巾纸">
            <a:extLst>
              <a:ext uri="{FF2B5EF4-FFF2-40B4-BE49-F238E27FC236}">
                <a16:creationId xmlns:a16="http://schemas.microsoft.com/office/drawing/2014/main" id="{99995856-B2F2-45EC-BCDB-A986BB94A6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1600200"/>
          <a:ext cx="25908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1" r:id="rId7" imgW="752566" imgH="229597" progId="Equation.3">
                  <p:embed/>
                </p:oleObj>
              </mc:Choice>
              <mc:Fallback>
                <p:oleObj r:id="rId7" imgW="752566" imgH="229597" progId="Equation.3">
                  <p:embed/>
                  <p:pic>
                    <p:nvPicPr>
                      <p:cNvPr id="0" name="Object 5" descr="蓝色面巾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00200"/>
                        <a:ext cx="2590800" cy="793750"/>
                      </a:xfrm>
                      <a:prstGeom prst="rect">
                        <a:avLst/>
                      </a:prstGeom>
                      <a:blipFill dpi="0" rotWithShape="1">
                        <a:blip r:embed="rId9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 descr="蓝色面巾纸">
            <a:extLst>
              <a:ext uri="{FF2B5EF4-FFF2-40B4-BE49-F238E27FC236}">
                <a16:creationId xmlns:a16="http://schemas.microsoft.com/office/drawing/2014/main" id="{91E43583-EDDC-466E-ADFC-F2AFD2802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1524000"/>
          <a:ext cx="25146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2" r:id="rId10" imgW="676034" imgH="229597" progId="Equation.3">
                  <p:embed/>
                </p:oleObj>
              </mc:Choice>
              <mc:Fallback>
                <p:oleObj r:id="rId10" imgW="676034" imgH="229597" progId="Equation.3">
                  <p:embed/>
                  <p:pic>
                    <p:nvPicPr>
                      <p:cNvPr id="0" name="Object 6" descr="蓝色面巾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524000"/>
                        <a:ext cx="2514600" cy="849313"/>
                      </a:xfrm>
                      <a:prstGeom prst="rect">
                        <a:avLst/>
                      </a:prstGeom>
                      <a:blipFill dpi="0" rotWithShape="1">
                        <a:blip r:embed="rId9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7" descr="蓝色砂纸">
            <a:extLst>
              <a:ext uri="{FF2B5EF4-FFF2-40B4-BE49-F238E27FC236}">
                <a16:creationId xmlns:a16="http://schemas.microsoft.com/office/drawing/2014/main" id="{BB1CAA12-249F-408A-AE7E-A1C76A36B8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4875" y="4162425"/>
          <a:ext cx="32766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3" r:id="rId12" imgW="1070984" imgH="395244" progId="Equation.3">
                  <p:embed/>
                </p:oleObj>
              </mc:Choice>
              <mc:Fallback>
                <p:oleObj r:id="rId12" imgW="1070984" imgH="395244" progId="Equation.3">
                  <p:embed/>
                  <p:pic>
                    <p:nvPicPr>
                      <p:cNvPr id="0" name="Object 7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4162425"/>
                        <a:ext cx="3276600" cy="1200150"/>
                      </a:xfrm>
                      <a:prstGeom prst="rect">
                        <a:avLst/>
                      </a:prstGeom>
                      <a:blipFill dpi="0" rotWithShape="0">
                        <a:blip r:embed="rId9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Oval 8" descr="再生纸">
            <a:extLst>
              <a:ext uri="{FF2B5EF4-FFF2-40B4-BE49-F238E27FC236}">
                <a16:creationId xmlns:a16="http://schemas.microsoft.com/office/drawing/2014/main" id="{148270B4-6569-4846-A488-C22CD1E7F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524000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33CC33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1689" name="Oval 9" descr="再生纸">
            <a:extLst>
              <a:ext uri="{FF2B5EF4-FFF2-40B4-BE49-F238E27FC236}">
                <a16:creationId xmlns:a16="http://schemas.microsoft.com/office/drawing/2014/main" id="{FD33996E-AA09-4550-B46D-B2B95F66D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524000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33CC33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1690" name="Oval 10" descr="再生纸">
            <a:extLst>
              <a:ext uri="{FF2B5EF4-FFF2-40B4-BE49-F238E27FC236}">
                <a16:creationId xmlns:a16="http://schemas.microsoft.com/office/drawing/2014/main" id="{AFDA49DA-4EA3-4AF0-A108-270329C0C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8" y="2654300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33CC33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71691" name="Oval 11" descr="再生纸">
            <a:extLst>
              <a:ext uri="{FF2B5EF4-FFF2-40B4-BE49-F238E27FC236}">
                <a16:creationId xmlns:a16="http://schemas.microsoft.com/office/drawing/2014/main" id="{EE3C1A5A-3E48-4A64-A785-3621FFC30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938" y="2601913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33CC33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1692" name="Oval 12" descr="再生纸">
            <a:extLst>
              <a:ext uri="{FF2B5EF4-FFF2-40B4-BE49-F238E27FC236}">
                <a16:creationId xmlns:a16="http://schemas.microsoft.com/office/drawing/2014/main" id="{DC6ECFB8-1B37-4F6E-B278-84FBC3A5C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273550"/>
            <a:ext cx="914400" cy="914400"/>
          </a:xfrm>
          <a:prstGeom prst="ellips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33CC33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71693" name="Rectangle 13">
            <a:extLst>
              <a:ext uri="{FF2B5EF4-FFF2-40B4-BE49-F238E27FC236}">
                <a16:creationId xmlns:a16="http://schemas.microsoft.com/office/drawing/2014/main" id="{8198AF59-2AED-485E-9C53-286027260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4267200" cy="611188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1">
                <a:solidFill>
                  <a:srgbClr val="FFFF00"/>
                </a:solidFill>
              </a:rPr>
              <a:t>应力</a:t>
            </a:r>
            <a:r>
              <a:rPr lang="en-US" altLang="zh-CN" sz="3200" b="1">
                <a:solidFill>
                  <a:srgbClr val="FFFF00"/>
                </a:solidFill>
              </a:rPr>
              <a:t>-</a:t>
            </a:r>
            <a:r>
              <a:rPr lang="zh-CN" altLang="en-US" sz="3200" b="1">
                <a:solidFill>
                  <a:srgbClr val="FFFF00"/>
                </a:solidFill>
              </a:rPr>
              <a:t>应变</a:t>
            </a:r>
            <a:r>
              <a:rPr lang="en-US" altLang="zh-CN" sz="3200" b="1">
                <a:solidFill>
                  <a:srgbClr val="FFFF00"/>
                </a:solidFill>
              </a:rPr>
              <a:t>-</a:t>
            </a:r>
            <a:r>
              <a:rPr lang="zh-CN" altLang="en-US" sz="3200" b="1">
                <a:solidFill>
                  <a:srgbClr val="FFFF00"/>
                </a:solidFill>
              </a:rPr>
              <a:t>时间的关系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F4D03E9-AB6B-4FA6-9CB2-F171E3922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3810000" cy="6096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</a:rPr>
              <a:t>应力松弛分析</a:t>
            </a:r>
            <a:endParaRPr lang="zh-CN" altLang="en-US" sz="4400" b="1">
              <a:solidFill>
                <a:srgbClr val="FFFF00"/>
              </a:solidFill>
            </a:endParaRP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E3EC7558-A3D7-4A0F-8E25-8AD747750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43000"/>
            <a:ext cx="8534400" cy="53340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72708" name="Object 4" descr="花束">
            <a:extLst>
              <a:ext uri="{FF2B5EF4-FFF2-40B4-BE49-F238E27FC236}">
                <a16:creationId xmlns:a16="http://schemas.microsoft.com/office/drawing/2014/main" id="{75459B5F-E60A-46AD-BB15-0E02595A77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1875" y="1736725"/>
          <a:ext cx="20415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2" r:id="rId3" imgW="637490" imgH="152998" progId="Equation.3">
                  <p:embed/>
                </p:oleObj>
              </mc:Choice>
              <mc:Fallback>
                <p:oleObj r:id="rId3" imgW="637490" imgH="152998" progId="Equation.3">
                  <p:embed/>
                  <p:pic>
                    <p:nvPicPr>
                      <p:cNvPr id="0" name="Object 4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1736725"/>
                        <a:ext cx="2041525" cy="492125"/>
                      </a:xfrm>
                      <a:prstGeom prst="rect">
                        <a:avLst/>
                      </a:prstGeom>
                      <a:blipFill dpi="0" rotWithShape="1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9" name="Object 5" descr="花束">
            <a:extLst>
              <a:ext uri="{FF2B5EF4-FFF2-40B4-BE49-F238E27FC236}">
                <a16:creationId xmlns:a16="http://schemas.microsoft.com/office/drawing/2014/main" id="{77E97E10-0302-428C-9616-23E574F5C8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1508125"/>
          <a:ext cx="17859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3" r:id="rId6" imgW="461002" imgH="396974" progId="Equation.3">
                  <p:embed/>
                </p:oleObj>
              </mc:Choice>
              <mc:Fallback>
                <p:oleObj r:id="rId6" imgW="461002" imgH="396974" progId="Equation.3">
                  <p:embed/>
                  <p:pic>
                    <p:nvPicPr>
                      <p:cNvPr id="0" name="Object 5" descr="花束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508125"/>
                        <a:ext cx="1785938" cy="1066800"/>
                      </a:xfrm>
                      <a:prstGeom prst="rect">
                        <a:avLst/>
                      </a:prstGeom>
                      <a:blipFill dpi="0" rotWithShape="1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Object 6" descr="蓝色砂纸">
            <a:extLst>
              <a:ext uri="{FF2B5EF4-FFF2-40B4-BE49-F238E27FC236}">
                <a16:creationId xmlns:a16="http://schemas.microsoft.com/office/drawing/2014/main" id="{AB4C6B1E-F319-4197-8F1B-B29116315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3429000"/>
          <a:ext cx="2286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4" r:id="rId8" imgW="650240" imgH="203997" progId="Equation.3">
                  <p:embed/>
                </p:oleObj>
              </mc:Choice>
              <mc:Fallback>
                <p:oleObj r:id="rId8" imgW="650240" imgH="203997" progId="Equation.3">
                  <p:embed/>
                  <p:pic>
                    <p:nvPicPr>
                      <p:cNvPr id="0" name="Object 6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429000"/>
                        <a:ext cx="2286000" cy="711200"/>
                      </a:xfrm>
                      <a:prstGeom prst="rect">
                        <a:avLst/>
                      </a:prstGeom>
                      <a:blipFill dpi="0" rotWithShape="0">
                        <a:blip r:embed="rId10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1" name="Text Box 7">
            <a:extLst>
              <a:ext uri="{FF2B5EF4-FFF2-40B4-BE49-F238E27FC236}">
                <a16:creationId xmlns:a16="http://schemas.microsoft.com/office/drawing/2014/main" id="{228FD99E-FE08-47CC-8868-C1771547F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352800"/>
            <a:ext cx="1752600" cy="10668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Ideal elasticity</a:t>
            </a:r>
          </a:p>
        </p:txBody>
      </p:sp>
      <p:sp>
        <p:nvSpPr>
          <p:cNvPr id="72712" name="Oval 8" descr="再生纸">
            <a:extLst>
              <a:ext uri="{FF2B5EF4-FFF2-40B4-BE49-F238E27FC236}">
                <a16:creationId xmlns:a16="http://schemas.microsoft.com/office/drawing/2014/main" id="{B45D10AA-3FB1-44D8-B44E-88D1DE859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429000"/>
            <a:ext cx="644525" cy="714375"/>
          </a:xfrm>
          <a:prstGeom prst="ellips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33CC33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72713" name="Oval 9" descr="再生纸">
            <a:extLst>
              <a:ext uri="{FF2B5EF4-FFF2-40B4-BE49-F238E27FC236}">
                <a16:creationId xmlns:a16="http://schemas.microsoft.com/office/drawing/2014/main" id="{54A73D61-B0A1-4452-B9D8-0D6A83583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600200"/>
            <a:ext cx="914400" cy="914400"/>
          </a:xfrm>
          <a:prstGeom prst="ellips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33CC33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72714" name="Text Box 10">
            <a:extLst>
              <a:ext uri="{FF2B5EF4-FFF2-40B4-BE49-F238E27FC236}">
                <a16:creationId xmlns:a16="http://schemas.microsoft.com/office/drawing/2014/main" id="{973B5FB7-0519-4359-8B91-4568CD1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00600"/>
            <a:ext cx="784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FFCC"/>
                </a:solidFill>
                <a:latin typeface="Times New Roman" panose="02020603050405020304" pitchFamily="18" charset="0"/>
              </a:rPr>
              <a:t>即</a:t>
            </a:r>
            <a:r>
              <a:rPr lang="en-US" altLang="zh-CN">
                <a:solidFill>
                  <a:srgbClr val="00FF00"/>
                </a:solidFill>
                <a:latin typeface="Times New Roman" panose="02020603050405020304" pitchFamily="18" charset="0"/>
              </a:rPr>
              <a:t>Kelvin 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element </a:t>
            </a:r>
            <a:r>
              <a:rPr lang="zh-CN" altLang="en-US">
                <a:solidFill>
                  <a:srgbClr val="FFCC66"/>
                </a:solidFill>
                <a:latin typeface="Times New Roman" panose="02020603050405020304" pitchFamily="18" charset="0"/>
              </a:rPr>
              <a:t>描述的是</a:t>
            </a:r>
            <a:r>
              <a:rPr lang="zh-CN" altLang="en-US" b="1">
                <a:solidFill>
                  <a:srgbClr val="FFCC66"/>
                </a:solidFill>
                <a:latin typeface="Times New Roman" panose="02020603050405020304" pitchFamily="18" charset="0"/>
              </a:rPr>
              <a:t>理想</a:t>
            </a:r>
            <a:r>
              <a:rPr lang="zh-CN" altLang="en-US" b="1">
                <a:solidFill>
                  <a:srgbClr val="00FF00"/>
                </a:solidFill>
                <a:latin typeface="Times New Roman" panose="02020603050405020304" pitchFamily="18" charset="0"/>
              </a:rPr>
              <a:t>弹</a:t>
            </a:r>
            <a:r>
              <a:rPr lang="zh-CN" altLang="en-US" b="1">
                <a:solidFill>
                  <a:srgbClr val="FFCC66"/>
                </a:solidFill>
                <a:latin typeface="Times New Roman" panose="02020603050405020304" pitchFamily="18" charset="0"/>
              </a:rPr>
              <a:t>性体的</a:t>
            </a:r>
            <a:r>
              <a:rPr lang="zh-CN" altLang="en-US" b="1">
                <a:solidFill>
                  <a:srgbClr val="00FF00"/>
                </a:solidFill>
                <a:latin typeface="Times New Roman" panose="02020603050405020304" pitchFamily="18" charset="0"/>
              </a:rPr>
              <a:t>应力松弛</a:t>
            </a:r>
            <a:r>
              <a:rPr lang="zh-CN" altLang="en-US" b="1">
                <a:solidFill>
                  <a:srgbClr val="FFCC66"/>
                </a:solidFill>
                <a:latin typeface="Times New Roman" panose="02020603050405020304" pitchFamily="18" charset="0"/>
              </a:rPr>
              <a:t>响应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BA25E898-B8E5-4321-943B-508644BAE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43000"/>
            <a:ext cx="8382000" cy="51816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9BF9DC44-BF53-452C-854F-60842EF78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2514600" cy="6096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</a:rPr>
              <a:t>蠕变分析</a:t>
            </a:r>
            <a:endParaRPr lang="zh-CN" altLang="en-US" sz="4400" b="1">
              <a:solidFill>
                <a:srgbClr val="FFFF00"/>
              </a:solidFill>
            </a:endParaRPr>
          </a:p>
        </p:txBody>
      </p:sp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7F7FFDE1-5A7A-482F-A0A8-61E9EB179F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676400"/>
          <a:ext cx="21240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7" r:id="rId3" imgW="662990" imgH="152998" progId="Equation.3">
                  <p:embed/>
                </p:oleObj>
              </mc:Choice>
              <mc:Fallback>
                <p:oleObj r:id="rId3" imgW="662990" imgH="15299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124075" cy="4921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246D7EC6-8EED-4DD9-AAF7-6F3483CD3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1524000"/>
          <a:ext cx="28082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8" r:id="rId5" imgW="917986" imgH="395244" progId="Equation.3">
                  <p:embed/>
                </p:oleObj>
              </mc:Choice>
              <mc:Fallback>
                <p:oleObj r:id="rId5" imgW="917986" imgH="39524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24000"/>
                        <a:ext cx="2808288" cy="7620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AutoShape 6">
            <a:extLst>
              <a:ext uri="{FF2B5EF4-FFF2-40B4-BE49-F238E27FC236}">
                <a16:creationId xmlns:a16="http://schemas.microsoft.com/office/drawing/2014/main" id="{829B13A1-D697-46F4-8674-C551F1269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812925"/>
            <a:ext cx="701675" cy="244475"/>
          </a:xfrm>
          <a:prstGeom prst="rightArrow">
            <a:avLst>
              <a:gd name="adj1" fmla="val 50000"/>
              <a:gd name="adj2" fmla="val 71753"/>
            </a:avLst>
          </a:prstGeom>
          <a:solidFill>
            <a:srgbClr val="FF9933"/>
          </a:solidFill>
          <a:ln w="9525">
            <a:solidFill>
              <a:srgbClr val="FFFF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73735" name="Object 7" descr="蓝色砂纸">
            <a:extLst>
              <a:ext uri="{FF2B5EF4-FFF2-40B4-BE49-F238E27FC236}">
                <a16:creationId xmlns:a16="http://schemas.microsoft.com/office/drawing/2014/main" id="{63786679-942F-4E2A-9BC2-95CD614CE5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3295650"/>
          <a:ext cx="56388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9" r:id="rId7" imgW="1454111" imgH="229597" progId="Equation.3">
                  <p:embed/>
                </p:oleObj>
              </mc:Choice>
              <mc:Fallback>
                <p:oleObj r:id="rId7" imgW="1454111" imgH="229597" progId="Equation.3">
                  <p:embed/>
                  <p:pic>
                    <p:nvPicPr>
                      <p:cNvPr id="0" name="Object 7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95650"/>
                        <a:ext cx="5638800" cy="971550"/>
                      </a:xfrm>
                      <a:prstGeom prst="rect">
                        <a:avLst/>
                      </a:prstGeom>
                      <a:blipFill dpi="0" rotWithShape="0">
                        <a:blip r:embed="rId9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6" name="Oval 8" descr="再生纸">
            <a:extLst>
              <a:ext uri="{FF2B5EF4-FFF2-40B4-BE49-F238E27FC236}">
                <a16:creationId xmlns:a16="http://schemas.microsoft.com/office/drawing/2014/main" id="{998F0889-149D-4611-97DC-6AE6BF5D7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646238"/>
            <a:ext cx="609600" cy="609600"/>
          </a:xfrm>
          <a:prstGeom prst="ellipse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33CC33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73737" name="Oval 9" descr="再生纸">
            <a:extLst>
              <a:ext uri="{FF2B5EF4-FFF2-40B4-BE49-F238E27FC236}">
                <a16:creationId xmlns:a16="http://schemas.microsoft.com/office/drawing/2014/main" id="{902912A4-8251-49C4-B859-45D659D5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679575"/>
            <a:ext cx="609600" cy="609600"/>
          </a:xfrm>
          <a:prstGeom prst="ellipse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33CC33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73738" name="Oval 10" descr="再生纸">
            <a:extLst>
              <a:ext uri="{FF2B5EF4-FFF2-40B4-BE49-F238E27FC236}">
                <a16:creationId xmlns:a16="http://schemas.microsoft.com/office/drawing/2014/main" id="{EC6628D9-F4DB-4EFB-A317-194A577DF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429000"/>
            <a:ext cx="762000" cy="685800"/>
          </a:xfrm>
          <a:prstGeom prst="ellipse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 b="1">
                <a:solidFill>
                  <a:srgbClr val="33CC33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73739" name="Rectangle 11">
            <a:extLst>
              <a:ext uri="{FF2B5EF4-FFF2-40B4-BE49-F238E27FC236}">
                <a16:creationId xmlns:a16="http://schemas.microsoft.com/office/drawing/2014/main" id="{C56950DE-00B5-4079-8C31-545C0E78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226050"/>
            <a:ext cx="4143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推迟时间：</a:t>
            </a:r>
            <a:r>
              <a:rPr lang="zh-CN" altLang="en-US" sz="36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’ </a:t>
            </a:r>
            <a:r>
              <a:rPr lang="en-US" altLang="zh-CN" sz="36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= / 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2C2DC3BB-629E-46DA-97DA-38603CB57E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762000"/>
          <a:ext cx="4648200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9" r:id="rId3" imgW="4392000" imgH="2313000" progId="Excel.Chart.8">
                  <p:embed/>
                </p:oleObj>
              </mc:Choice>
              <mc:Fallback>
                <p:oleObj r:id="rId3" imgW="4392000" imgH="2313000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762000"/>
                        <a:ext cx="4648200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Object 3" descr="蓝色砂纸">
            <a:extLst>
              <a:ext uri="{FF2B5EF4-FFF2-40B4-BE49-F238E27FC236}">
                <a16:creationId xmlns:a16="http://schemas.microsoft.com/office/drawing/2014/main" id="{D73F2E67-8F24-4F02-94B5-E9C8B7B829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775" y="1295400"/>
          <a:ext cx="4187825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0" r:id="rId5" imgW="1376979" imgH="713989" progId="Equation.3">
                  <p:embed/>
                </p:oleObj>
              </mc:Choice>
              <mc:Fallback>
                <p:oleObj r:id="rId5" imgW="1376979" imgH="713989" progId="Equation.3">
                  <p:embed/>
                  <p:pic>
                    <p:nvPicPr>
                      <p:cNvPr id="0" name="Object 3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1295400"/>
                        <a:ext cx="4187825" cy="2173288"/>
                      </a:xfrm>
                      <a:prstGeom prst="rect">
                        <a:avLst/>
                      </a:prstGeom>
                      <a:blipFill dpi="0" rotWithShape="0">
                        <a:blip r:embed="rId7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Text Box 4">
            <a:extLst>
              <a:ext uri="{FF2B5EF4-FFF2-40B4-BE49-F238E27FC236}">
                <a16:creationId xmlns:a16="http://schemas.microsoft.com/office/drawing/2014/main" id="{E1BED1CD-B3F2-4407-B380-CCDE5793E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962400"/>
            <a:ext cx="4876800" cy="9461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蠕变到最大应变的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0.682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倍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时所需的时间称为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推迟时间</a:t>
            </a: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74757" name="Line 5">
            <a:extLst>
              <a:ext uri="{FF2B5EF4-FFF2-40B4-BE49-F238E27FC236}">
                <a16:creationId xmlns:a16="http://schemas.microsoft.com/office/drawing/2014/main" id="{546B05F6-76E8-4524-90B0-D2842DC7BF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1905000"/>
            <a:ext cx="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8" name="Rectangle 6">
            <a:extLst>
              <a:ext uri="{FF2B5EF4-FFF2-40B4-BE49-F238E27FC236}">
                <a16:creationId xmlns:a16="http://schemas.microsoft.com/office/drawing/2014/main" id="{776824D6-B19D-47BA-9E0F-001A5E914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4114800" cy="6096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3200" b="1">
                <a:solidFill>
                  <a:srgbClr val="FFFF00"/>
                </a:solidFill>
              </a:rPr>
              <a:t>推迟时间的物理含义</a:t>
            </a:r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2B4ACBB4-16E9-44F9-ABEE-219C5D792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05400"/>
            <a:ext cx="7848600" cy="1371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66"/>
                </a:solidFill>
              </a:rPr>
              <a:t>推迟时间越短，蠕变进行得越快；即</a:t>
            </a:r>
            <a:br>
              <a:rPr lang="zh-CN" altLang="en-US" sz="2800" b="1">
                <a:solidFill>
                  <a:schemeClr val="tx2"/>
                </a:solidFill>
              </a:rPr>
            </a:br>
            <a:r>
              <a:rPr lang="zh-CN" altLang="en-US" sz="2800" b="1">
                <a:solidFill>
                  <a:srgbClr val="CC3399"/>
                </a:solidFill>
                <a:sym typeface="Symbol" panose="05050102010706020507" pitchFamily="18" charset="2"/>
              </a:rPr>
              <a:t>’越小，</a:t>
            </a:r>
            <a:r>
              <a:rPr lang="zh-CN" altLang="en-US" sz="2800" b="1">
                <a:solidFill>
                  <a:srgbClr val="CC3399"/>
                </a:solidFill>
              </a:rPr>
              <a:t>越接近理想弹性；</a:t>
            </a:r>
            <a:br>
              <a:rPr lang="zh-CN" altLang="en-US" sz="2800" b="1">
                <a:solidFill>
                  <a:srgbClr val="CC3399"/>
                </a:solidFill>
              </a:rPr>
            </a:br>
            <a:r>
              <a:rPr lang="zh-CN" altLang="en-US" sz="2800" b="1">
                <a:solidFill>
                  <a:srgbClr val="CC3399"/>
                </a:solidFill>
                <a:sym typeface="Symbol" panose="05050102010706020507" pitchFamily="18" charset="2"/>
              </a:rPr>
              <a:t>’越大，</a:t>
            </a:r>
            <a:r>
              <a:rPr lang="zh-CN" altLang="en-US" sz="2800" b="1">
                <a:solidFill>
                  <a:srgbClr val="CC3399"/>
                </a:solidFill>
              </a:rPr>
              <a:t>越接近理想粘性。</a:t>
            </a:r>
          </a:p>
        </p:txBody>
      </p:sp>
      <p:sp>
        <p:nvSpPr>
          <p:cNvPr id="74760" name="Line 8">
            <a:extLst>
              <a:ext uri="{FF2B5EF4-FFF2-40B4-BE49-F238E27FC236}">
                <a16:creationId xmlns:a16="http://schemas.microsoft.com/office/drawing/2014/main" id="{81696384-074D-4BED-9B72-2170A37C32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1905000"/>
            <a:ext cx="1828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 descr="羊皮纸">
            <a:extLst>
              <a:ext uri="{FF2B5EF4-FFF2-40B4-BE49-F238E27FC236}">
                <a16:creationId xmlns:a16="http://schemas.microsoft.com/office/drawing/2014/main" id="{87FB1287-85DC-4839-9F30-9437F0293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191000"/>
            <a:ext cx="4648200" cy="2286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Text Box 3" descr="画布">
            <a:extLst>
              <a:ext uri="{FF2B5EF4-FFF2-40B4-BE49-F238E27FC236}">
                <a16:creationId xmlns:a16="http://schemas.microsoft.com/office/drawing/2014/main" id="{3DB8C935-B74C-4B7A-8D4F-18CABAE3F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8534400" cy="17541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聚合物：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力学行为强烈依赖于温度和外力作用时间</a:t>
            </a: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在外力作用下，高分子材料的性质介于弹性材料和粘性材料之间，高分子材料产生形变，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应力同时依赖于应变和应变速率。</a:t>
            </a:r>
            <a:r>
              <a:rPr lang="zh-CN" altLang="en-US" sz="2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聚合物的这种既有弹性有粘性的性质称为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粘弹性。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0C71B379-A5CD-4F83-A4F6-B8E5D49D9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高分子材料？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A3E38BD9-90B6-461F-999E-6B4967B02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48000"/>
            <a:ext cx="8534400" cy="915988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聚合物的力学性能随时间的变化统称为</a:t>
            </a:r>
            <a:r>
              <a:rPr lang="zh-CN" altLang="en-US" sz="2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力学松弛</a:t>
            </a:r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。最基本的力学松弛现象包括：</a:t>
            </a:r>
          </a:p>
        </p:txBody>
      </p:sp>
      <p:grpSp>
        <p:nvGrpSpPr>
          <p:cNvPr id="11270" name="Group 6">
            <a:extLst>
              <a:ext uri="{FF2B5EF4-FFF2-40B4-BE49-F238E27FC236}">
                <a16:creationId xmlns:a16="http://schemas.microsoft.com/office/drawing/2014/main" id="{6E5FA00C-4325-4E83-A34F-6FFDB100CB2C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4267200"/>
            <a:ext cx="2133600" cy="2124075"/>
            <a:chOff x="0" y="0"/>
            <a:chExt cx="1344" cy="1338"/>
          </a:xfrm>
        </p:grpSpPr>
        <p:sp>
          <p:nvSpPr>
            <p:cNvPr id="11279" name="Text Box 7">
              <a:extLst>
                <a:ext uri="{FF2B5EF4-FFF2-40B4-BE49-F238E27FC236}">
                  <a16:creationId xmlns:a16="http://schemas.microsoft.com/office/drawing/2014/main" id="{A82E8A8C-171B-43AE-9B1B-5BED222E8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0"/>
              <a:ext cx="1248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应力松弛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蠕变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滞后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力学损耗</a:t>
              </a:r>
            </a:p>
          </p:txBody>
        </p:sp>
        <p:sp>
          <p:nvSpPr>
            <p:cNvPr id="11280" name="AutoShape 8">
              <a:extLst>
                <a:ext uri="{FF2B5EF4-FFF2-40B4-BE49-F238E27FC236}">
                  <a16:creationId xmlns:a16="http://schemas.microsoft.com/office/drawing/2014/main" id="{33378E17-B5D6-4FBD-AEF8-E6CF32F8F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6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71" name="Group 9">
            <a:extLst>
              <a:ext uri="{FF2B5EF4-FFF2-40B4-BE49-F238E27FC236}">
                <a16:creationId xmlns:a16="http://schemas.microsoft.com/office/drawing/2014/main" id="{05CB7FE1-CD9E-45BA-A9B9-0D5E7D004DCF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495800"/>
            <a:ext cx="2133600" cy="609600"/>
            <a:chOff x="0" y="0"/>
            <a:chExt cx="1344" cy="384"/>
          </a:xfrm>
        </p:grpSpPr>
        <p:sp>
          <p:nvSpPr>
            <p:cNvPr id="11277" name="AutoShape 10">
              <a:extLst>
                <a:ext uri="{FF2B5EF4-FFF2-40B4-BE49-F238E27FC236}">
                  <a16:creationId xmlns:a16="http://schemas.microsoft.com/office/drawing/2014/main" id="{528F195A-8E1B-4877-8A8F-A95D92945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8" cy="384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78" name="Text Box 11">
              <a:extLst>
                <a:ext uri="{FF2B5EF4-FFF2-40B4-BE49-F238E27FC236}">
                  <a16:creationId xmlns:a16="http://schemas.microsoft.com/office/drawing/2014/main" id="{0316FFC7-D14B-417F-BC63-24857D6A8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0"/>
              <a:ext cx="12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静态粘弹性</a:t>
              </a:r>
            </a:p>
          </p:txBody>
        </p:sp>
      </p:grpSp>
      <p:grpSp>
        <p:nvGrpSpPr>
          <p:cNvPr id="11272" name="Group 12">
            <a:extLst>
              <a:ext uri="{FF2B5EF4-FFF2-40B4-BE49-F238E27FC236}">
                <a16:creationId xmlns:a16="http://schemas.microsoft.com/office/drawing/2014/main" id="{00BC953B-2C42-4D61-9254-109EE7BEE3E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5562600"/>
            <a:ext cx="1920875" cy="609600"/>
            <a:chOff x="0" y="0"/>
            <a:chExt cx="1210" cy="384"/>
          </a:xfrm>
        </p:grpSpPr>
        <p:sp>
          <p:nvSpPr>
            <p:cNvPr id="11275" name="AutoShape 13">
              <a:extLst>
                <a:ext uri="{FF2B5EF4-FFF2-40B4-BE49-F238E27FC236}">
                  <a16:creationId xmlns:a16="http://schemas.microsoft.com/office/drawing/2014/main" id="{0F720CEF-BAF3-4402-A2EB-5432B4085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8" cy="384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76" name="Rectangle 14">
              <a:extLst>
                <a:ext uri="{FF2B5EF4-FFF2-40B4-BE49-F238E27FC236}">
                  <a16:creationId xmlns:a16="http://schemas.microsoft.com/office/drawing/2014/main" id="{0D4B2989-6042-4877-AFD8-8801CE1F6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" y="0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动态粘弹性</a:t>
              </a:r>
            </a:p>
          </p:txBody>
        </p:sp>
      </p:grpSp>
      <p:sp>
        <p:nvSpPr>
          <p:cNvPr id="11273" name="Text Box 15">
            <a:extLst>
              <a:ext uri="{FF2B5EF4-FFF2-40B4-BE49-F238E27FC236}">
                <a16:creationId xmlns:a16="http://schemas.microsoft.com/office/drawing/2014/main" id="{A673735D-241F-4C61-8776-F7D4C4C04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33400"/>
            <a:ext cx="4800600" cy="4572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高分子运动单元的时间温度依赖性</a:t>
            </a:r>
          </a:p>
        </p:txBody>
      </p:sp>
      <p:sp>
        <p:nvSpPr>
          <p:cNvPr id="11274" name="Text Box 16">
            <a:extLst>
              <a:ext uri="{FF2B5EF4-FFF2-40B4-BE49-F238E27FC236}">
                <a16:creationId xmlns:a16="http://schemas.microsoft.com/office/drawing/2014/main" id="{53836BEC-A5E0-4394-AB5A-BD9B3B14C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724400"/>
            <a:ext cx="3352800" cy="1200150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时间，温度，应变和作用力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对高分子材料的影响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89C425DE-E566-436F-AEAA-E6C6EAA36D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2438400" cy="6858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4000" b="1">
                <a:solidFill>
                  <a:srgbClr val="FFFF00"/>
                </a:solidFill>
              </a:rPr>
              <a:t>蠕变回复</a:t>
            </a:r>
          </a:p>
        </p:txBody>
      </p:sp>
      <p:graphicFrame>
        <p:nvGraphicFramePr>
          <p:cNvPr id="75779" name="Object 3" descr="蓝色面巾纸">
            <a:extLst>
              <a:ext uri="{FF2B5EF4-FFF2-40B4-BE49-F238E27FC236}">
                <a16:creationId xmlns:a16="http://schemas.microsoft.com/office/drawing/2014/main" id="{F4CC9EF1-E7FE-4EEF-B9E9-D6FD153274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4250" y="1270000"/>
          <a:ext cx="2730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3" r:id="rId3" imgW="892486" imgH="395244" progId="Equation.3">
                  <p:embed/>
                </p:oleObj>
              </mc:Choice>
              <mc:Fallback>
                <p:oleObj r:id="rId3" imgW="892486" imgH="395244" progId="Equation.3">
                  <p:embed/>
                  <p:pic>
                    <p:nvPicPr>
                      <p:cNvPr id="0" name="Object 3" descr="蓝色面巾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1270000"/>
                        <a:ext cx="2730500" cy="762000"/>
                      </a:xfrm>
                      <a:prstGeom prst="rect">
                        <a:avLst/>
                      </a:prstGeom>
                      <a:blipFill dpi="0" rotWithShape="1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0" name="Object 4" descr="蓝色面巾纸">
            <a:extLst>
              <a:ext uri="{FF2B5EF4-FFF2-40B4-BE49-F238E27FC236}">
                <a16:creationId xmlns:a16="http://schemas.microsoft.com/office/drawing/2014/main" id="{6C440491-A776-47F8-9539-BFE7C25407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346200"/>
          <a:ext cx="12255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4" r:id="rId6" imgW="383832" imgH="179122" progId="Equation.3">
                  <p:embed/>
                </p:oleObj>
              </mc:Choice>
              <mc:Fallback>
                <p:oleObj r:id="rId6" imgW="383832" imgH="179122" progId="Equation.3">
                  <p:embed/>
                  <p:pic>
                    <p:nvPicPr>
                      <p:cNvPr id="0" name="Object 4" descr="蓝色面巾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46200"/>
                        <a:ext cx="1225550" cy="574675"/>
                      </a:xfrm>
                      <a:prstGeom prst="rect">
                        <a:avLst/>
                      </a:prstGeom>
                      <a:blipFill dpi="0" rotWithShape="1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1" name="Text Box 5">
            <a:extLst>
              <a:ext uri="{FF2B5EF4-FFF2-40B4-BE49-F238E27FC236}">
                <a16:creationId xmlns:a16="http://schemas.microsoft.com/office/drawing/2014/main" id="{03F8FA24-B9BE-41B3-B58D-2B90980E2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51460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推迟时间 </a:t>
            </a:r>
            <a:r>
              <a:rPr lang="zh-CN" altLang="en-US" sz="2800" b="1" i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’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75782" name="Object 6" descr="蓝色砂纸">
            <a:extLst>
              <a:ext uri="{FF2B5EF4-FFF2-40B4-BE49-F238E27FC236}">
                <a16:creationId xmlns:a16="http://schemas.microsoft.com/office/drawing/2014/main" id="{30E2C68C-26D4-4F86-B129-2E655EA6C5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888" y="2438400"/>
          <a:ext cx="26368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5" r:id="rId8" imgW="916927" imgH="241867" progId="Equation.3">
                  <p:embed/>
                </p:oleObj>
              </mc:Choice>
              <mc:Fallback>
                <p:oleObj r:id="rId8" imgW="916927" imgH="241867" progId="Equation.3">
                  <p:embed/>
                  <p:pic>
                    <p:nvPicPr>
                      <p:cNvPr id="0" name="Object 6" descr="蓝色砂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2438400"/>
                        <a:ext cx="2636837" cy="695325"/>
                      </a:xfrm>
                      <a:prstGeom prst="rect">
                        <a:avLst/>
                      </a:prstGeom>
                      <a:blipFill dpi="0" rotWithShape="0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3" name="AutoShape 7">
            <a:extLst>
              <a:ext uri="{FF2B5EF4-FFF2-40B4-BE49-F238E27FC236}">
                <a16:creationId xmlns:a16="http://schemas.microsoft.com/office/drawing/2014/main" id="{544303C9-3C3D-4596-9240-D41C14664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14986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C82C4EA3-33AC-4174-BF3C-8EAF67DA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0520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280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为外力除去时的形变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2051CD84-BA7A-4BA3-B67F-16EB280D3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3657600" cy="9461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描述交联聚合物蠕变回复</a:t>
            </a:r>
          </a:p>
        </p:txBody>
      </p:sp>
      <p:graphicFrame>
        <p:nvGraphicFramePr>
          <p:cNvPr id="75786" name="Object 10">
            <a:extLst>
              <a:ext uri="{FF2B5EF4-FFF2-40B4-BE49-F238E27FC236}">
                <a16:creationId xmlns:a16="http://schemas.microsoft.com/office/drawing/2014/main" id="{71B15F8A-51FA-4947-9A2D-B91326D136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3429000"/>
          <a:ext cx="50292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6" r:id="rId10" imgW="4639056" imgH="2591105" progId="Excel.Chart.8">
                  <p:embed/>
                </p:oleObj>
              </mc:Choice>
              <mc:Fallback>
                <p:oleObj r:id="rId10" imgW="4639056" imgH="2591105" progId="Excel.Char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429000"/>
                        <a:ext cx="5029200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8C97876C-858A-4D2D-B41F-43B7E1D2B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8A02783-65A2-4F63-8E24-808D93E69D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4288" indent="-14288" eaLnBrk="1" hangingPunct="1">
              <a:lnSpc>
                <a:spcPct val="160000"/>
              </a:lnSpc>
              <a:buFontTx/>
              <a:buNone/>
            </a:pPr>
            <a:r>
              <a:rPr lang="zh-CN" altLang="en-US" sz="4800" b="1">
                <a:solidFill>
                  <a:srgbClr val="A50021"/>
                </a:solidFill>
              </a:rPr>
              <a:t>Kelvin模型适用于交联聚合物的蠕变。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3F22DA9-5E10-49FD-935A-18C3F503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42672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</a:rPr>
              <a:t>Kelvin</a:t>
            </a:r>
            <a:r>
              <a:rPr lang="zh-CN" altLang="en-US" b="1">
                <a:solidFill>
                  <a:srgbClr val="FFFF00"/>
                </a:solidFill>
                <a:latin typeface="Times New Roman" panose="02020603050405020304" pitchFamily="18" charset="0"/>
              </a:rPr>
              <a:t>模型的不足</a:t>
            </a:r>
          </a:p>
        </p:txBody>
      </p:sp>
      <p:sp>
        <p:nvSpPr>
          <p:cNvPr id="77827" name="Text Box 3" descr="画布">
            <a:extLst>
              <a:ext uri="{FF2B5EF4-FFF2-40B4-BE49-F238E27FC236}">
                <a16:creationId xmlns:a16="http://schemas.microsoft.com/office/drawing/2014/main" id="{00FE44A3-7C4C-4B26-856D-4E5BD52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828800"/>
            <a:ext cx="7772400" cy="32575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）无法描述聚合物的应力松弛。</a:t>
            </a: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006600"/>
                </a:solidFill>
                <a:latin typeface="Times New Roman" panose="02020603050405020304" pitchFamily="18" charset="0"/>
              </a:rPr>
              <a:t>Kelvin </a:t>
            </a: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模型描述的是理想弹性体的应力松弛响应。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）不能反映线形聚合物的蠕变，</a:t>
            </a:r>
            <a:r>
              <a:rPr lang="zh-CN" altLang="en-US" b="1">
                <a:solidFill>
                  <a:srgbClr val="006600"/>
                </a:solidFill>
                <a:latin typeface="Times New Roman" panose="02020603050405020304" pitchFamily="18" charset="0"/>
              </a:rPr>
              <a:t>因为线形聚合物蠕变中有链的质心位移，形变不能完全回复。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70DCE69-D5CD-40D7-A32C-D4B628D15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371600"/>
            <a:ext cx="8839200" cy="2667000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D3C6921-DBC5-44B2-8D50-6BD0C33CC5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5918200" cy="685800"/>
          </a:xfrm>
          <a:solidFill>
            <a:srgbClr val="003399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Maxwell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Kelvin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模型比较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7BF7F6CD-C48F-40D2-9353-A74448717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24000"/>
            <a:ext cx="6192838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Maxwell</a:t>
            </a:r>
            <a:r>
              <a:rPr lang="en-US" altLang="zh-CN" sz="2800">
                <a:solidFill>
                  <a:srgbClr val="FFFF0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Kelvin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应力松弛、线形	蠕变、交联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蠕变回复）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蠕变、交联		应力松弛、线形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3DBF2A3-4AD7-415E-A1EC-E0D6688AF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438400"/>
            <a:ext cx="80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适合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051CBA15-41BE-476D-A0F6-CE9FAC1B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不适合</a:t>
            </a:r>
          </a:p>
        </p:txBody>
      </p:sp>
      <p:grpSp>
        <p:nvGrpSpPr>
          <p:cNvPr id="78855" name="Group 7">
            <a:extLst>
              <a:ext uri="{FF2B5EF4-FFF2-40B4-BE49-F238E27FC236}">
                <a16:creationId xmlns:a16="http://schemas.microsoft.com/office/drawing/2014/main" id="{2FD0E705-2CE5-4135-AE01-6CA1AABAC40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279900"/>
            <a:ext cx="2735263" cy="2197100"/>
            <a:chOff x="0" y="0"/>
            <a:chExt cx="1723" cy="1384"/>
          </a:xfrm>
        </p:grpSpPr>
        <p:sp>
          <p:nvSpPr>
            <p:cNvPr id="78868" name="Line 8">
              <a:extLst>
                <a:ext uri="{FF2B5EF4-FFF2-40B4-BE49-F238E27FC236}">
                  <a16:creationId xmlns:a16="http://schemas.microsoft.com/office/drawing/2014/main" id="{E08F53C1-7BA9-4434-9D03-7A609943E5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" y="0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9" name="Line 9">
              <a:extLst>
                <a:ext uri="{FF2B5EF4-FFF2-40B4-BE49-F238E27FC236}">
                  <a16:creationId xmlns:a16="http://schemas.microsoft.com/office/drawing/2014/main" id="{00C40317-EA71-48A5-93C7-61E2898D0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" y="1134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0" name="Text Box 10">
              <a:extLst>
                <a:ext uri="{FF2B5EF4-FFF2-40B4-BE49-F238E27FC236}">
                  <a16:creationId xmlns:a16="http://schemas.microsoft.com/office/drawing/2014/main" id="{9411289A-2523-4791-8D18-F92B139CA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2"/>
              <a:ext cx="2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Symbol" panose="05050102010706020507" pitchFamily="18" charset="2"/>
                </a:rPr>
                <a:t>s</a:t>
              </a:r>
            </a:p>
          </p:txBody>
        </p:sp>
        <p:sp>
          <p:nvSpPr>
            <p:cNvPr id="78871" name="Text Box 11">
              <a:extLst>
                <a:ext uri="{FF2B5EF4-FFF2-40B4-BE49-F238E27FC236}">
                  <a16:creationId xmlns:a16="http://schemas.microsoft.com/office/drawing/2014/main" id="{42F8C890-22CB-4006-A2CE-346FDB801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1" y="1134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/>
                <a:t>t</a:t>
              </a:r>
            </a:p>
          </p:txBody>
        </p:sp>
      </p:grpSp>
      <p:sp>
        <p:nvSpPr>
          <p:cNvPr id="78856" name="未知">
            <a:extLst>
              <a:ext uri="{FF2B5EF4-FFF2-40B4-BE49-F238E27FC236}">
                <a16:creationId xmlns:a16="http://schemas.microsoft.com/office/drawing/2014/main" id="{ECB12314-FBB3-4BDD-A5D5-FBF528282308}"/>
              </a:ext>
            </a:extLst>
          </p:cNvPr>
          <p:cNvSpPr>
            <a:spLocks/>
          </p:cNvSpPr>
          <p:nvPr/>
        </p:nvSpPr>
        <p:spPr bwMode="auto">
          <a:xfrm>
            <a:off x="1501775" y="4711700"/>
            <a:ext cx="1871663" cy="949325"/>
          </a:xfrm>
          <a:custGeom>
            <a:avLst/>
            <a:gdLst>
              <a:gd name="T0" fmla="*/ 0 w 1179"/>
              <a:gd name="T1" fmla="*/ 0 h 598"/>
              <a:gd name="T2" fmla="*/ 2147483646 w 1179"/>
              <a:gd name="T3" fmla="*/ 2147483646 h 598"/>
              <a:gd name="T4" fmla="*/ 2147483646 w 1179"/>
              <a:gd name="T5" fmla="*/ 2147483646 h 598"/>
              <a:gd name="T6" fmla="*/ 2147483646 w 1179"/>
              <a:gd name="T7" fmla="*/ 2147483646 h 598"/>
              <a:gd name="T8" fmla="*/ 2147483646 w 1179"/>
              <a:gd name="T9" fmla="*/ 2147483646 h 598"/>
              <a:gd name="T10" fmla="*/ 2147483646 w 1179"/>
              <a:gd name="T11" fmla="*/ 2147483646 h 598"/>
              <a:gd name="T12" fmla="*/ 2147483646 w 1179"/>
              <a:gd name="T13" fmla="*/ 2147483646 h 5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79" h="598">
                <a:moveTo>
                  <a:pt x="0" y="0"/>
                </a:moveTo>
                <a:cubicBezTo>
                  <a:pt x="7" y="41"/>
                  <a:pt x="15" y="83"/>
                  <a:pt x="45" y="136"/>
                </a:cubicBezTo>
                <a:cubicBezTo>
                  <a:pt x="75" y="189"/>
                  <a:pt x="128" y="264"/>
                  <a:pt x="181" y="317"/>
                </a:cubicBezTo>
                <a:cubicBezTo>
                  <a:pt x="234" y="370"/>
                  <a:pt x="288" y="415"/>
                  <a:pt x="363" y="453"/>
                </a:cubicBezTo>
                <a:cubicBezTo>
                  <a:pt x="438" y="491"/>
                  <a:pt x="537" y="521"/>
                  <a:pt x="635" y="544"/>
                </a:cubicBezTo>
                <a:cubicBezTo>
                  <a:pt x="733" y="567"/>
                  <a:pt x="861" y="582"/>
                  <a:pt x="952" y="590"/>
                </a:cubicBezTo>
                <a:cubicBezTo>
                  <a:pt x="1043" y="598"/>
                  <a:pt x="1111" y="594"/>
                  <a:pt x="1179" y="590"/>
                </a:cubicBezTo>
              </a:path>
            </a:pathLst>
          </a:custGeom>
          <a:noFill/>
          <a:ln w="38100" cmpd="sng">
            <a:solidFill>
              <a:srgbClr val="1606E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57" name="未知">
            <a:extLst>
              <a:ext uri="{FF2B5EF4-FFF2-40B4-BE49-F238E27FC236}">
                <a16:creationId xmlns:a16="http://schemas.microsoft.com/office/drawing/2014/main" id="{52CB9016-464F-4BE0-86CE-D3666FF99721}"/>
              </a:ext>
            </a:extLst>
          </p:cNvPr>
          <p:cNvSpPr>
            <a:spLocks/>
          </p:cNvSpPr>
          <p:nvPr/>
        </p:nvSpPr>
        <p:spPr bwMode="auto">
          <a:xfrm>
            <a:off x="1501775" y="4767263"/>
            <a:ext cx="1800225" cy="1296987"/>
          </a:xfrm>
          <a:custGeom>
            <a:avLst/>
            <a:gdLst>
              <a:gd name="T0" fmla="*/ 0 w 1179"/>
              <a:gd name="T1" fmla="*/ 0 h 598"/>
              <a:gd name="T2" fmla="*/ 2147483646 w 1179"/>
              <a:gd name="T3" fmla="*/ 2147483646 h 598"/>
              <a:gd name="T4" fmla="*/ 2147483646 w 1179"/>
              <a:gd name="T5" fmla="*/ 2147483646 h 598"/>
              <a:gd name="T6" fmla="*/ 2147483646 w 1179"/>
              <a:gd name="T7" fmla="*/ 2147483646 h 598"/>
              <a:gd name="T8" fmla="*/ 2147483646 w 1179"/>
              <a:gd name="T9" fmla="*/ 2147483646 h 598"/>
              <a:gd name="T10" fmla="*/ 2147483646 w 1179"/>
              <a:gd name="T11" fmla="*/ 2147483646 h 598"/>
              <a:gd name="T12" fmla="*/ 2147483646 w 1179"/>
              <a:gd name="T13" fmla="*/ 2147483646 h 5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79" h="598">
                <a:moveTo>
                  <a:pt x="0" y="0"/>
                </a:moveTo>
                <a:cubicBezTo>
                  <a:pt x="7" y="41"/>
                  <a:pt x="15" y="83"/>
                  <a:pt x="45" y="136"/>
                </a:cubicBezTo>
                <a:cubicBezTo>
                  <a:pt x="75" y="189"/>
                  <a:pt x="128" y="264"/>
                  <a:pt x="181" y="317"/>
                </a:cubicBezTo>
                <a:cubicBezTo>
                  <a:pt x="234" y="370"/>
                  <a:pt x="288" y="415"/>
                  <a:pt x="363" y="453"/>
                </a:cubicBezTo>
                <a:cubicBezTo>
                  <a:pt x="438" y="491"/>
                  <a:pt x="537" y="521"/>
                  <a:pt x="635" y="544"/>
                </a:cubicBezTo>
                <a:cubicBezTo>
                  <a:pt x="733" y="567"/>
                  <a:pt x="861" y="582"/>
                  <a:pt x="952" y="590"/>
                </a:cubicBezTo>
                <a:cubicBezTo>
                  <a:pt x="1043" y="598"/>
                  <a:pt x="1111" y="594"/>
                  <a:pt x="1179" y="590"/>
                </a:cubicBezTo>
              </a:path>
            </a:pathLst>
          </a:custGeom>
          <a:noFill/>
          <a:ln w="38100" cmpd="sng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8858" name="Group 14">
            <a:extLst>
              <a:ext uri="{FF2B5EF4-FFF2-40B4-BE49-F238E27FC236}">
                <a16:creationId xmlns:a16="http://schemas.microsoft.com/office/drawing/2014/main" id="{91F4748B-6AFB-4081-B3BB-EAC8EF7D9380}"/>
              </a:ext>
            </a:extLst>
          </p:cNvPr>
          <p:cNvGrpSpPr>
            <a:grpSpLocks/>
          </p:cNvGrpSpPr>
          <p:nvPr/>
        </p:nvGrpSpPr>
        <p:grpSpPr bwMode="auto">
          <a:xfrm>
            <a:off x="3805238" y="4279900"/>
            <a:ext cx="3960812" cy="2160588"/>
            <a:chOff x="0" y="0"/>
            <a:chExt cx="2495" cy="1361"/>
          </a:xfrm>
        </p:grpSpPr>
        <p:sp>
          <p:nvSpPr>
            <p:cNvPr id="78864" name="Line 15">
              <a:extLst>
                <a:ext uri="{FF2B5EF4-FFF2-40B4-BE49-F238E27FC236}">
                  <a16:creationId xmlns:a16="http://schemas.microsoft.com/office/drawing/2014/main" id="{FFB26B8A-C7DF-44AF-90A2-05BEECCB2A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" y="0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5" name="Line 16">
              <a:extLst>
                <a:ext uri="{FF2B5EF4-FFF2-40B4-BE49-F238E27FC236}">
                  <a16:creationId xmlns:a16="http://schemas.microsoft.com/office/drawing/2014/main" id="{3E99AD36-7852-4F87-B085-FF8F666AD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" y="1134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6" name="Text Box 17">
              <a:extLst>
                <a:ext uri="{FF2B5EF4-FFF2-40B4-BE49-F238E27FC236}">
                  <a16:creationId xmlns:a16="http://schemas.microsoft.com/office/drawing/2014/main" id="{3EE5D029-EE1B-47D9-A770-DE781D728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3" y="1111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/>
                <a:t>t</a:t>
              </a:r>
            </a:p>
          </p:txBody>
        </p:sp>
        <p:sp>
          <p:nvSpPr>
            <p:cNvPr id="78867" name="Text Box 18">
              <a:extLst>
                <a:ext uri="{FF2B5EF4-FFF2-40B4-BE49-F238E27FC236}">
                  <a16:creationId xmlns:a16="http://schemas.microsoft.com/office/drawing/2014/main" id="{D29A9468-FC21-429E-B0C6-EBD4EE848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>
                  <a:latin typeface="Symbol" panose="05050102010706020507" pitchFamily="18" charset="2"/>
                </a:rPr>
                <a:t>e</a:t>
              </a:r>
            </a:p>
          </p:txBody>
        </p:sp>
      </p:grpSp>
      <p:sp>
        <p:nvSpPr>
          <p:cNvPr id="78859" name="未知">
            <a:extLst>
              <a:ext uri="{FF2B5EF4-FFF2-40B4-BE49-F238E27FC236}">
                <a16:creationId xmlns:a16="http://schemas.microsoft.com/office/drawing/2014/main" id="{748E2F7D-96B5-484A-B3F6-03030E82A6D4}"/>
              </a:ext>
            </a:extLst>
          </p:cNvPr>
          <p:cNvSpPr>
            <a:spLocks/>
          </p:cNvSpPr>
          <p:nvPr/>
        </p:nvSpPr>
        <p:spPr bwMode="auto">
          <a:xfrm>
            <a:off x="4165600" y="4422775"/>
            <a:ext cx="1800225" cy="1657350"/>
          </a:xfrm>
          <a:custGeom>
            <a:avLst/>
            <a:gdLst>
              <a:gd name="T0" fmla="*/ 0 w 998"/>
              <a:gd name="T1" fmla="*/ 2147483646 h 771"/>
              <a:gd name="T2" fmla="*/ 2147483646 w 998"/>
              <a:gd name="T3" fmla="*/ 2147483646 h 771"/>
              <a:gd name="T4" fmla="*/ 2147483646 w 998"/>
              <a:gd name="T5" fmla="*/ 2147483646 h 771"/>
              <a:gd name="T6" fmla="*/ 2147483646 w 998"/>
              <a:gd name="T7" fmla="*/ 2147483646 h 771"/>
              <a:gd name="T8" fmla="*/ 2147483646 w 998"/>
              <a:gd name="T9" fmla="*/ 2147483646 h 771"/>
              <a:gd name="T10" fmla="*/ 2147483646 w 998"/>
              <a:gd name="T11" fmla="*/ 2147483646 h 77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98" h="771">
                <a:moveTo>
                  <a:pt x="0" y="771"/>
                </a:moveTo>
                <a:cubicBezTo>
                  <a:pt x="8" y="718"/>
                  <a:pt x="5" y="669"/>
                  <a:pt x="46" y="598"/>
                </a:cubicBezTo>
                <a:cubicBezTo>
                  <a:pt x="87" y="527"/>
                  <a:pt x="169" y="421"/>
                  <a:pt x="245" y="344"/>
                </a:cubicBezTo>
                <a:cubicBezTo>
                  <a:pt x="321" y="267"/>
                  <a:pt x="404" y="191"/>
                  <a:pt x="500" y="137"/>
                </a:cubicBezTo>
                <a:cubicBezTo>
                  <a:pt x="596" y="83"/>
                  <a:pt x="735" y="43"/>
                  <a:pt x="818" y="22"/>
                </a:cubicBezTo>
                <a:cubicBezTo>
                  <a:pt x="901" y="0"/>
                  <a:pt x="961" y="9"/>
                  <a:pt x="998" y="5"/>
                </a:cubicBezTo>
              </a:path>
            </a:pathLst>
          </a:custGeom>
          <a:noFill/>
          <a:ln w="38100" cmpd="sng">
            <a:solidFill>
              <a:srgbClr val="1606E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860" name="未知">
            <a:extLst>
              <a:ext uri="{FF2B5EF4-FFF2-40B4-BE49-F238E27FC236}">
                <a16:creationId xmlns:a16="http://schemas.microsoft.com/office/drawing/2014/main" id="{89BC2575-2D0B-4C75-B827-D16BA2839F18}"/>
              </a:ext>
            </a:extLst>
          </p:cNvPr>
          <p:cNvSpPr>
            <a:spLocks/>
          </p:cNvSpPr>
          <p:nvPr/>
        </p:nvSpPr>
        <p:spPr bwMode="auto">
          <a:xfrm>
            <a:off x="5965825" y="4422775"/>
            <a:ext cx="1439863" cy="1223963"/>
          </a:xfrm>
          <a:custGeom>
            <a:avLst/>
            <a:gdLst>
              <a:gd name="T0" fmla="*/ 2147483646 w 870"/>
              <a:gd name="T1" fmla="*/ 0 h 771"/>
              <a:gd name="T2" fmla="*/ 2147483646 w 870"/>
              <a:gd name="T3" fmla="*/ 2147483646 h 771"/>
              <a:gd name="T4" fmla="*/ 2147483646 w 870"/>
              <a:gd name="T5" fmla="*/ 2147483646 h 771"/>
              <a:gd name="T6" fmla="*/ 2147483646 w 870"/>
              <a:gd name="T7" fmla="*/ 2147483646 h 771"/>
              <a:gd name="T8" fmla="*/ 2147483646 w 870"/>
              <a:gd name="T9" fmla="*/ 2147483646 h 771"/>
              <a:gd name="T10" fmla="*/ 2147483646 w 870"/>
              <a:gd name="T11" fmla="*/ 2147483646 h 77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70" h="771">
                <a:moveTo>
                  <a:pt x="8" y="0"/>
                </a:moveTo>
                <a:cubicBezTo>
                  <a:pt x="4" y="41"/>
                  <a:pt x="0" y="83"/>
                  <a:pt x="8" y="136"/>
                </a:cubicBezTo>
                <a:cubicBezTo>
                  <a:pt x="16" y="189"/>
                  <a:pt x="24" y="250"/>
                  <a:pt x="54" y="318"/>
                </a:cubicBezTo>
                <a:cubicBezTo>
                  <a:pt x="84" y="386"/>
                  <a:pt x="130" y="484"/>
                  <a:pt x="190" y="544"/>
                </a:cubicBezTo>
                <a:cubicBezTo>
                  <a:pt x="250" y="604"/>
                  <a:pt x="303" y="643"/>
                  <a:pt x="416" y="681"/>
                </a:cubicBezTo>
                <a:cubicBezTo>
                  <a:pt x="529" y="719"/>
                  <a:pt x="795" y="756"/>
                  <a:pt x="870" y="771"/>
                </a:cubicBezTo>
              </a:path>
            </a:pathLst>
          </a:custGeom>
          <a:noFill/>
          <a:ln w="38100" cmpd="sng">
            <a:solidFill>
              <a:srgbClr val="1606E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8861" name="Group 21">
            <a:extLst>
              <a:ext uri="{FF2B5EF4-FFF2-40B4-BE49-F238E27FC236}">
                <a16:creationId xmlns:a16="http://schemas.microsoft.com/office/drawing/2014/main" id="{E83D5FBD-B559-44FB-BB2D-980DC5D246BF}"/>
              </a:ext>
            </a:extLst>
          </p:cNvPr>
          <p:cNvGrpSpPr>
            <a:grpSpLocks/>
          </p:cNvGrpSpPr>
          <p:nvPr/>
        </p:nvGrpSpPr>
        <p:grpSpPr bwMode="auto">
          <a:xfrm>
            <a:off x="4159250" y="4711700"/>
            <a:ext cx="3309938" cy="1357313"/>
            <a:chOff x="0" y="0"/>
            <a:chExt cx="2085" cy="855"/>
          </a:xfrm>
        </p:grpSpPr>
        <p:sp>
          <p:nvSpPr>
            <p:cNvPr id="78862" name="未知">
              <a:extLst>
                <a:ext uri="{FF2B5EF4-FFF2-40B4-BE49-F238E27FC236}">
                  <a16:creationId xmlns:a16="http://schemas.microsoft.com/office/drawing/2014/main" id="{E1A7459D-BAF5-4080-8BBA-84D6DC1B3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38" cy="848"/>
            </a:xfrm>
            <a:custGeom>
              <a:avLst/>
              <a:gdLst>
                <a:gd name="T0" fmla="*/ 0 w 1099"/>
                <a:gd name="T1" fmla="*/ 742 h 877"/>
                <a:gd name="T2" fmla="*/ 77 w 1099"/>
                <a:gd name="T3" fmla="*/ 548 h 877"/>
                <a:gd name="T4" fmla="*/ 413 w 1099"/>
                <a:gd name="T5" fmla="*/ 227 h 877"/>
                <a:gd name="T6" fmla="*/ 716 w 1099"/>
                <a:gd name="T7" fmla="*/ 78 h 877"/>
                <a:gd name="T8" fmla="*/ 1029 w 1099"/>
                <a:gd name="T9" fmla="*/ 15 h 877"/>
                <a:gd name="T10" fmla="*/ 1308 w 1099"/>
                <a:gd name="T11" fmla="*/ 5 h 8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9" h="877">
                  <a:moveTo>
                    <a:pt x="0" y="877"/>
                  </a:moveTo>
                  <a:cubicBezTo>
                    <a:pt x="14" y="806"/>
                    <a:pt x="7" y="749"/>
                    <a:pt x="65" y="648"/>
                  </a:cubicBezTo>
                  <a:cubicBezTo>
                    <a:pt x="123" y="547"/>
                    <a:pt x="258" y="361"/>
                    <a:pt x="347" y="269"/>
                  </a:cubicBezTo>
                  <a:cubicBezTo>
                    <a:pt x="436" y="177"/>
                    <a:pt x="515" y="135"/>
                    <a:pt x="601" y="93"/>
                  </a:cubicBezTo>
                  <a:cubicBezTo>
                    <a:pt x="687" y="51"/>
                    <a:pt x="781" y="30"/>
                    <a:pt x="864" y="15"/>
                  </a:cubicBezTo>
                  <a:cubicBezTo>
                    <a:pt x="947" y="0"/>
                    <a:pt x="1050" y="7"/>
                    <a:pt x="1099" y="5"/>
                  </a:cubicBezTo>
                </a:path>
              </a:pathLst>
            </a:custGeom>
            <a:noFill/>
            <a:ln w="38100" cmpd="sng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3" name="未知">
              <a:extLst>
                <a:ext uri="{FF2B5EF4-FFF2-40B4-BE49-F238E27FC236}">
                  <a16:creationId xmlns:a16="http://schemas.microsoft.com/office/drawing/2014/main" id="{E8307351-7276-4EFC-838A-096CB59B1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" y="0"/>
              <a:ext cx="947" cy="855"/>
            </a:xfrm>
            <a:custGeom>
              <a:avLst/>
              <a:gdLst>
                <a:gd name="T0" fmla="*/ 0 w 947"/>
                <a:gd name="T1" fmla="*/ 0 h 855"/>
                <a:gd name="T2" fmla="*/ 46 w 947"/>
                <a:gd name="T3" fmla="*/ 181 h 855"/>
                <a:gd name="T4" fmla="*/ 182 w 947"/>
                <a:gd name="T5" fmla="*/ 453 h 855"/>
                <a:gd name="T6" fmla="*/ 363 w 947"/>
                <a:gd name="T7" fmla="*/ 635 h 855"/>
                <a:gd name="T8" fmla="*/ 576 w 947"/>
                <a:gd name="T9" fmla="*/ 757 h 855"/>
                <a:gd name="T10" fmla="*/ 791 w 947"/>
                <a:gd name="T11" fmla="*/ 826 h 855"/>
                <a:gd name="T12" fmla="*/ 947 w 947"/>
                <a:gd name="T13" fmla="*/ 855 h 8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7" h="855">
                  <a:moveTo>
                    <a:pt x="0" y="0"/>
                  </a:moveTo>
                  <a:cubicBezTo>
                    <a:pt x="8" y="52"/>
                    <a:pt x="16" y="105"/>
                    <a:pt x="46" y="181"/>
                  </a:cubicBezTo>
                  <a:cubicBezTo>
                    <a:pt x="76" y="257"/>
                    <a:pt x="129" y="377"/>
                    <a:pt x="182" y="453"/>
                  </a:cubicBezTo>
                  <a:cubicBezTo>
                    <a:pt x="235" y="529"/>
                    <a:pt x="297" y="584"/>
                    <a:pt x="363" y="635"/>
                  </a:cubicBezTo>
                  <a:cubicBezTo>
                    <a:pt x="429" y="686"/>
                    <a:pt x="505" y="725"/>
                    <a:pt x="576" y="757"/>
                  </a:cubicBezTo>
                  <a:cubicBezTo>
                    <a:pt x="647" y="789"/>
                    <a:pt x="729" y="810"/>
                    <a:pt x="791" y="826"/>
                  </a:cubicBezTo>
                  <a:cubicBezTo>
                    <a:pt x="853" y="842"/>
                    <a:pt x="915" y="849"/>
                    <a:pt x="947" y="855"/>
                  </a:cubicBezTo>
                </a:path>
              </a:pathLst>
            </a:custGeom>
            <a:noFill/>
            <a:ln w="38100" cmpd="sng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E3789B94-2689-4737-87E7-9C2B1272936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8156575" cy="1676400"/>
          </a:xfrm>
        </p:spPr>
        <p:txBody>
          <a:bodyPr/>
          <a:lstStyle/>
          <a:p>
            <a:pPr marL="12700" indent="-12700" algn="just" eaLnBrk="1" hangingPunct="1">
              <a:lnSpc>
                <a:spcPct val="130000"/>
              </a:lnSpc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</a:rPr>
              <a:t>有一未硫化生胶，已知其</a:t>
            </a:r>
            <a:r>
              <a:rPr lang="zh-CN" altLang="en-US" sz="2400" b="1">
                <a:solidFill>
                  <a:srgbClr val="000066"/>
                </a:solidFill>
                <a:sym typeface="Arial" panose="020B0604020202020204" pitchFamily="34" charset="0"/>
              </a:rPr>
              <a:t>η=10</a:t>
            </a:r>
            <a:r>
              <a:rPr lang="zh-CN" altLang="en-US" sz="2400" b="1" baseline="30000">
                <a:solidFill>
                  <a:srgbClr val="000066"/>
                </a:solidFill>
                <a:sym typeface="Arial" panose="020B0604020202020204" pitchFamily="34" charset="0"/>
              </a:rPr>
              <a:t>9</a:t>
            </a:r>
            <a:r>
              <a:rPr lang="zh-CN" altLang="en-US" sz="2400" b="1">
                <a:solidFill>
                  <a:srgbClr val="000066"/>
                </a:solidFill>
                <a:sym typeface="Arial" panose="020B0604020202020204" pitchFamily="34" charset="0"/>
              </a:rPr>
              <a:t>Pas，E=10</a:t>
            </a:r>
            <a:r>
              <a:rPr lang="zh-CN" altLang="en-US" sz="2400" b="1" baseline="30000">
                <a:solidFill>
                  <a:srgbClr val="000066"/>
                </a:solidFill>
                <a:sym typeface="Arial" panose="020B0604020202020204" pitchFamily="34" charset="0"/>
              </a:rPr>
              <a:t>8</a:t>
            </a:r>
            <a:r>
              <a:rPr lang="zh-CN" altLang="en-US" sz="2400" b="1">
                <a:solidFill>
                  <a:srgbClr val="000066"/>
                </a:solidFill>
                <a:sym typeface="Arial" panose="020B0604020202020204" pitchFamily="34" charset="0"/>
              </a:rPr>
              <a:t>Pa，做应力松弛实验，当所加的原始应力为10Pa时，求此实验开始后5s时的残余应力为多少？</a:t>
            </a:r>
          </a:p>
        </p:txBody>
      </p:sp>
      <p:graphicFrame>
        <p:nvGraphicFramePr>
          <p:cNvPr id="77827" name="Object 3">
            <a:extLst>
              <a:ext uri="{FF2B5EF4-FFF2-40B4-BE49-F238E27FC236}">
                <a16:creationId xmlns:a16="http://schemas.microsoft.com/office/drawing/2014/main" id="{05DEB8B0-AE89-48D0-9773-B551FEC4A516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76400" y="2819400"/>
          <a:ext cx="350043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56" r:id="rId3" imgW="1143901" imgH="228780" progId="Equation.3">
                  <p:embed/>
                </p:oleObj>
              </mc:Choice>
              <mc:Fallback>
                <p:oleObj r:id="rId3" imgW="1143901" imgH="2287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819400"/>
                        <a:ext cx="3500438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6" name="Text Box 4">
            <a:extLst>
              <a:ext uri="{FF2B5EF4-FFF2-40B4-BE49-F238E27FC236}">
                <a16:creationId xmlns:a16="http://schemas.microsoft.com/office/drawing/2014/main" id="{D6026DE9-8B19-418B-BEB4-1C1A94128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187325"/>
            <a:ext cx="40608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A50021"/>
                </a:solidFill>
              </a:rPr>
              <a:t>例 题</a:t>
            </a:r>
          </a:p>
        </p:txBody>
      </p:sp>
      <p:graphicFrame>
        <p:nvGraphicFramePr>
          <p:cNvPr id="79877" name="Object 5">
            <a:extLst>
              <a:ext uri="{FF2B5EF4-FFF2-40B4-BE49-F238E27FC236}">
                <a16:creationId xmlns:a16="http://schemas.microsoft.com/office/drawing/2014/main" id="{5D67E4DD-3D0E-4187-9BC0-13FF318113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0480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57" r:id="rId5" imgW="916927" imgH="216236" progId="Equation.3">
                  <p:embed/>
                </p:oleObj>
              </mc:Choice>
              <mc:Fallback>
                <p:oleObj r:id="rId5" imgW="916927" imgH="21623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04800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0" name="Object 6">
            <a:extLst>
              <a:ext uri="{FF2B5EF4-FFF2-40B4-BE49-F238E27FC236}">
                <a16:creationId xmlns:a16="http://schemas.microsoft.com/office/drawing/2014/main" id="{6339CEFC-9D83-4F8F-ADAC-BF22382BA1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3733800"/>
          <a:ext cx="56007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58" r:id="rId7" imgW="1829520" imgH="673105" progId="Equation.3">
                  <p:embed/>
                </p:oleObj>
              </mc:Choice>
              <mc:Fallback>
                <p:oleObj r:id="rId7" imgW="1829520" imgH="67310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33800"/>
                        <a:ext cx="56007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A472ECE4-DD46-4E04-8E5A-05A296C04AB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3988" y="1066800"/>
            <a:ext cx="8153400" cy="1676400"/>
          </a:xfrm>
        </p:spPr>
        <p:txBody>
          <a:bodyPr/>
          <a:lstStyle/>
          <a:p>
            <a:pPr marL="12700" indent="-12700" algn="just"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dirty="0">
                <a:solidFill>
                  <a:srgbClr val="000066"/>
                </a:solidFill>
              </a:rPr>
              <a:t>一块橡胶，直径60mm，长度200mm，当作用力施加于橡胶下部，半个小时后拉长至300%（最大伸长为600%）。</a:t>
            </a:r>
            <a:endParaRPr lang="en-US" altLang="zh-CN" sz="2400" b="1" dirty="0">
              <a:solidFill>
                <a:srgbClr val="000066"/>
              </a:solidFill>
            </a:endParaRPr>
          </a:p>
          <a:p>
            <a:pPr marL="12700" indent="-12700" algn="just"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dirty="0">
                <a:solidFill>
                  <a:srgbClr val="000066"/>
                </a:solidFill>
              </a:rPr>
              <a:t>问：（1）松弛时间，（2）如果伸长至400%需要多少时间？</a:t>
            </a:r>
          </a:p>
        </p:txBody>
      </p:sp>
      <p:graphicFrame>
        <p:nvGraphicFramePr>
          <p:cNvPr id="78851" name="Object 3">
            <a:extLst>
              <a:ext uri="{FF2B5EF4-FFF2-40B4-BE49-F238E27FC236}">
                <a16:creationId xmlns:a16="http://schemas.microsoft.com/office/drawing/2014/main" id="{1AC17BB9-34F3-4F4F-8FE8-2B4F1EE7638F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2057400" y="2743200"/>
          <a:ext cx="37338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0" r:id="rId3" imgW="1286225" imgH="229232" progId="Equation.3">
                  <p:embed/>
                </p:oleObj>
              </mc:Choice>
              <mc:Fallback>
                <p:oleObj r:id="rId3" imgW="1286225" imgH="22923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743200"/>
                        <a:ext cx="3733800" cy="666750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Text Box 4">
            <a:extLst>
              <a:ext uri="{FF2B5EF4-FFF2-40B4-BE49-F238E27FC236}">
                <a16:creationId xmlns:a16="http://schemas.microsoft.com/office/drawing/2014/main" id="{E1A6A691-8A8F-4960-AA03-5D5442775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187325"/>
            <a:ext cx="40608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/>
              <a:t>例 题</a:t>
            </a:r>
          </a:p>
        </p:txBody>
      </p:sp>
      <p:graphicFrame>
        <p:nvGraphicFramePr>
          <p:cNvPr id="80901" name="Object 5">
            <a:extLst>
              <a:ext uri="{FF2B5EF4-FFF2-40B4-BE49-F238E27FC236}">
                <a16:creationId xmlns:a16="http://schemas.microsoft.com/office/drawing/2014/main" id="{EBD04406-DD52-43DD-9345-BCC00104DC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1" r:id="rId5" imgW="916927" imgH="216236" progId="Equation.3">
                  <p:embed/>
                </p:oleObj>
              </mc:Choice>
              <mc:Fallback>
                <p:oleObj r:id="rId5" imgW="916927" imgH="21623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4" name="Object 6">
            <a:extLst>
              <a:ext uri="{FF2B5EF4-FFF2-40B4-BE49-F238E27FC236}">
                <a16:creationId xmlns:a16="http://schemas.microsoft.com/office/drawing/2014/main" id="{3F151CFB-D940-4B10-AE53-338F0F6927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5419725"/>
          <a:ext cx="47085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2" r:id="rId7" imgW="1791345" imgH="431810" progId="Equation.3">
                  <p:embed/>
                </p:oleObj>
              </mc:Choice>
              <mc:Fallback>
                <p:oleObj r:id="rId7" imgW="1791345" imgH="43181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419725"/>
                        <a:ext cx="470852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7">
            <a:extLst>
              <a:ext uri="{FF2B5EF4-FFF2-40B4-BE49-F238E27FC236}">
                <a16:creationId xmlns:a16="http://schemas.microsoft.com/office/drawing/2014/main" id="{DFA7D856-DB4E-479A-A14B-3A78812B55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581400"/>
          <a:ext cx="55118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3" r:id="rId9" imgW="2096025" imgH="686070" progId="Equation.3">
                  <p:embed/>
                </p:oleObj>
              </mc:Choice>
              <mc:Fallback>
                <p:oleObj r:id="rId9" imgW="2096025" imgH="68607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81400"/>
                        <a:ext cx="5511800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C9498BDE-4FA2-4DAA-BAEB-FF628E3E5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2971800" cy="685800"/>
          </a:xfrm>
          <a:solidFill>
            <a:srgbClr val="00339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多元件模型</a:t>
            </a:r>
          </a:p>
        </p:txBody>
      </p:sp>
      <p:pic>
        <p:nvPicPr>
          <p:cNvPr id="81923" name="Picture 3">
            <a:extLst>
              <a:ext uri="{FF2B5EF4-FFF2-40B4-BE49-F238E27FC236}">
                <a16:creationId xmlns:a16="http://schemas.microsoft.com/office/drawing/2014/main" id="{F86CCFA1-24F5-4337-8CE2-F49F96039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4038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24" name="Object 4">
            <a:extLst>
              <a:ext uri="{FF2B5EF4-FFF2-40B4-BE49-F238E27FC236}">
                <a16:creationId xmlns:a16="http://schemas.microsoft.com/office/drawing/2014/main" id="{4968A019-4582-4B91-8468-A642F798AC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295400"/>
          <a:ext cx="406717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5" r:id="rId4" imgW="1638300" imgH="660400" progId="Equation.3">
                  <p:embed/>
                </p:oleObj>
              </mc:Choice>
              <mc:Fallback>
                <p:oleObj r:id="rId4" imgW="16383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295400"/>
                        <a:ext cx="4067175" cy="163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25" name="Picture 5">
            <a:extLst>
              <a:ext uri="{FF2B5EF4-FFF2-40B4-BE49-F238E27FC236}">
                <a16:creationId xmlns:a16="http://schemas.microsoft.com/office/drawing/2014/main" id="{6757FF61-A7F0-44C3-AA21-CA0FC3ACA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276600"/>
            <a:ext cx="4756150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1AAEFE7-530F-4326-A558-865B87BBD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04800"/>
            <a:ext cx="31242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广义</a:t>
            </a:r>
            <a:r>
              <a:rPr lang="en-US" altLang="zh-CN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Maxwell</a:t>
            </a: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模型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AC6A6F95-6BFC-4054-AF60-762CE517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4876800" cy="495300"/>
          </a:xfrm>
          <a:prstGeom prst="rect">
            <a:avLst/>
          </a:prstGeom>
          <a:noFill/>
          <a:ln w="38100">
            <a:solidFill>
              <a:srgbClr val="CC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取任意多个</a:t>
            </a:r>
            <a:r>
              <a:rPr lang="en-US" altLang="zh-CN" sz="2400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Maxwell</a:t>
            </a:r>
            <a:r>
              <a:rPr lang="zh-CN" altLang="en-US" sz="2400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单元并联而成：</a:t>
            </a:r>
          </a:p>
        </p:txBody>
      </p:sp>
      <p:sp>
        <p:nvSpPr>
          <p:cNvPr id="82948" name="Line 4">
            <a:extLst>
              <a:ext uri="{FF2B5EF4-FFF2-40B4-BE49-F238E27FC236}">
                <a16:creationId xmlns:a16="http://schemas.microsoft.com/office/drawing/2014/main" id="{02749B89-C5C8-4158-8E93-EC42F7438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76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82949" name="Group 5">
            <a:extLst>
              <a:ext uri="{FF2B5EF4-FFF2-40B4-BE49-F238E27FC236}">
                <a16:creationId xmlns:a16="http://schemas.microsoft.com/office/drawing/2014/main" id="{DB860542-A90F-488A-934F-DB5B61888CE9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981200"/>
            <a:ext cx="5791200" cy="2590800"/>
            <a:chOff x="0" y="0"/>
            <a:chExt cx="3648" cy="1632"/>
          </a:xfrm>
        </p:grpSpPr>
        <p:sp>
          <p:nvSpPr>
            <p:cNvPr id="82952" name="Line 6">
              <a:extLst>
                <a:ext uri="{FF2B5EF4-FFF2-40B4-BE49-F238E27FC236}">
                  <a16:creationId xmlns:a16="http://schemas.microsoft.com/office/drawing/2014/main" id="{2D1FDE3D-60B9-42A5-8AE1-6D2B25F4D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3" name="未知">
              <a:extLst>
                <a:ext uri="{FF2B5EF4-FFF2-40B4-BE49-F238E27FC236}">
                  <a16:creationId xmlns:a16="http://schemas.microsoft.com/office/drawing/2014/main" id="{C1B1AADE-3653-451B-8CA7-36FC79AA2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" y="192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4" name="Line 8">
              <a:extLst>
                <a:ext uri="{FF2B5EF4-FFF2-40B4-BE49-F238E27FC236}">
                  <a16:creationId xmlns:a16="http://schemas.microsoft.com/office/drawing/2014/main" id="{5BF2C667-7D39-4A97-ADA2-E52FAE03F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5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5" name="Line 9">
              <a:extLst>
                <a:ext uri="{FF2B5EF4-FFF2-40B4-BE49-F238E27FC236}">
                  <a16:creationId xmlns:a16="http://schemas.microsoft.com/office/drawing/2014/main" id="{F737FEA1-19E0-43CE-B19A-515BB4007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05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6" name="Line 10">
              <a:extLst>
                <a:ext uri="{FF2B5EF4-FFF2-40B4-BE49-F238E27FC236}">
                  <a16:creationId xmlns:a16="http://schemas.microsoft.com/office/drawing/2014/main" id="{748EE3E7-ABF5-46DD-AF06-77363B86A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7" name="Line 11">
              <a:extLst>
                <a:ext uri="{FF2B5EF4-FFF2-40B4-BE49-F238E27FC236}">
                  <a16:creationId xmlns:a16="http://schemas.microsoft.com/office/drawing/2014/main" id="{4A9AD7F4-A138-432F-A868-FBCF618CF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10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8" name="Line 12">
              <a:extLst>
                <a:ext uri="{FF2B5EF4-FFF2-40B4-BE49-F238E27FC236}">
                  <a16:creationId xmlns:a16="http://schemas.microsoft.com/office/drawing/2014/main" id="{13DC2BA5-4088-45EB-A466-9C2E7CCE7B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59" name="Line 13">
              <a:extLst>
                <a:ext uri="{FF2B5EF4-FFF2-40B4-BE49-F238E27FC236}">
                  <a16:creationId xmlns:a16="http://schemas.microsoft.com/office/drawing/2014/main" id="{845A23D8-2CA2-478C-8F0F-427CB9BEE7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" y="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0" name="未知">
              <a:extLst>
                <a:ext uri="{FF2B5EF4-FFF2-40B4-BE49-F238E27FC236}">
                  <a16:creationId xmlns:a16="http://schemas.microsoft.com/office/drawing/2014/main" id="{C1C3AF45-1308-42CA-A4BD-42D911C8C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92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1" name="Line 15">
              <a:extLst>
                <a:ext uri="{FF2B5EF4-FFF2-40B4-BE49-F238E27FC236}">
                  <a16:creationId xmlns:a16="http://schemas.microsoft.com/office/drawing/2014/main" id="{6A8B7437-4C21-4B37-B3DA-1758113EC0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5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2" name="Line 16">
              <a:extLst>
                <a:ext uri="{FF2B5EF4-FFF2-40B4-BE49-F238E27FC236}">
                  <a16:creationId xmlns:a16="http://schemas.microsoft.com/office/drawing/2014/main" id="{BEA393DA-C46D-4922-AAD9-9561ECE27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05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3" name="Line 17">
              <a:extLst>
                <a:ext uri="{FF2B5EF4-FFF2-40B4-BE49-F238E27FC236}">
                  <a16:creationId xmlns:a16="http://schemas.microsoft.com/office/drawing/2014/main" id="{247DEAFF-DFBF-4446-A847-371AD7EDE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4" name="Line 18">
              <a:extLst>
                <a:ext uri="{FF2B5EF4-FFF2-40B4-BE49-F238E27FC236}">
                  <a16:creationId xmlns:a16="http://schemas.microsoft.com/office/drawing/2014/main" id="{A27F3CF3-E4F6-4F11-A5BF-950B90FF8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10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5" name="Line 19">
              <a:extLst>
                <a:ext uri="{FF2B5EF4-FFF2-40B4-BE49-F238E27FC236}">
                  <a16:creationId xmlns:a16="http://schemas.microsoft.com/office/drawing/2014/main" id="{20B6C2BA-F414-41CE-B02C-6E45772BF7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6" name="Line 20">
              <a:extLst>
                <a:ext uri="{FF2B5EF4-FFF2-40B4-BE49-F238E27FC236}">
                  <a16:creationId xmlns:a16="http://schemas.microsoft.com/office/drawing/2014/main" id="{B844E356-D1C1-4F97-9586-0DFD8873A0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7" name="未知">
              <a:extLst>
                <a:ext uri="{FF2B5EF4-FFF2-40B4-BE49-F238E27FC236}">
                  <a16:creationId xmlns:a16="http://schemas.microsoft.com/office/drawing/2014/main" id="{87C5BE78-E38D-40F1-AF5A-C7116E86F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92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8" name="Line 22">
              <a:extLst>
                <a:ext uri="{FF2B5EF4-FFF2-40B4-BE49-F238E27FC236}">
                  <a16:creationId xmlns:a16="http://schemas.microsoft.com/office/drawing/2014/main" id="{A05EC2F6-74F1-43FD-8B57-6586266EF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5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69" name="Line 23">
              <a:extLst>
                <a:ext uri="{FF2B5EF4-FFF2-40B4-BE49-F238E27FC236}">
                  <a16:creationId xmlns:a16="http://schemas.microsoft.com/office/drawing/2014/main" id="{58EAC10F-735A-4A33-A9E8-56EE9DCBB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05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0" name="Line 24">
              <a:extLst>
                <a:ext uri="{FF2B5EF4-FFF2-40B4-BE49-F238E27FC236}">
                  <a16:creationId xmlns:a16="http://schemas.microsoft.com/office/drawing/2014/main" id="{478F12D4-95F2-4911-A96C-185347D1A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1" name="Line 25">
              <a:extLst>
                <a:ext uri="{FF2B5EF4-FFF2-40B4-BE49-F238E27FC236}">
                  <a16:creationId xmlns:a16="http://schemas.microsoft.com/office/drawing/2014/main" id="{B90A829F-C1B2-4EB2-AE60-1AA6EAF68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10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2" name="Line 26">
              <a:extLst>
                <a:ext uri="{FF2B5EF4-FFF2-40B4-BE49-F238E27FC236}">
                  <a16:creationId xmlns:a16="http://schemas.microsoft.com/office/drawing/2014/main" id="{252A81A6-F801-4BBF-81AE-21FD98585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3" name="Line 27">
              <a:extLst>
                <a:ext uri="{FF2B5EF4-FFF2-40B4-BE49-F238E27FC236}">
                  <a16:creationId xmlns:a16="http://schemas.microsoft.com/office/drawing/2014/main" id="{B32D884A-D449-4C37-B46F-7D7A339B8A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4" name="未知">
              <a:extLst>
                <a:ext uri="{FF2B5EF4-FFF2-40B4-BE49-F238E27FC236}">
                  <a16:creationId xmlns:a16="http://schemas.microsoft.com/office/drawing/2014/main" id="{776F8C1E-5FB4-4B2D-B48F-0F37785F6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192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5" name="Line 29">
              <a:extLst>
                <a:ext uri="{FF2B5EF4-FFF2-40B4-BE49-F238E27FC236}">
                  <a16:creationId xmlns:a16="http://schemas.microsoft.com/office/drawing/2014/main" id="{35FB2F55-0C98-4EC1-877C-CA293CED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5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6" name="Line 30">
              <a:extLst>
                <a:ext uri="{FF2B5EF4-FFF2-40B4-BE49-F238E27FC236}">
                  <a16:creationId xmlns:a16="http://schemas.microsoft.com/office/drawing/2014/main" id="{DC11D06F-2CDE-4894-8DEF-B67EB9429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05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7" name="Line 31">
              <a:extLst>
                <a:ext uri="{FF2B5EF4-FFF2-40B4-BE49-F238E27FC236}">
                  <a16:creationId xmlns:a16="http://schemas.microsoft.com/office/drawing/2014/main" id="{8891A5F3-9D33-4AB1-86AE-F46AD54ED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8" name="Line 32">
              <a:extLst>
                <a:ext uri="{FF2B5EF4-FFF2-40B4-BE49-F238E27FC236}">
                  <a16:creationId xmlns:a16="http://schemas.microsoft.com/office/drawing/2014/main" id="{D829C024-6F92-4F58-8A0C-748DF7000F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10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79" name="Line 33">
              <a:extLst>
                <a:ext uri="{FF2B5EF4-FFF2-40B4-BE49-F238E27FC236}">
                  <a16:creationId xmlns:a16="http://schemas.microsoft.com/office/drawing/2014/main" id="{EB2A296D-42C8-4FCD-AF5E-B2DFF65E6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0" name="Line 34">
              <a:extLst>
                <a:ext uri="{FF2B5EF4-FFF2-40B4-BE49-F238E27FC236}">
                  <a16:creationId xmlns:a16="http://schemas.microsoft.com/office/drawing/2014/main" id="{3F77B557-AB78-4EAA-9F48-9FB56A318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1" name="未知">
              <a:extLst>
                <a:ext uri="{FF2B5EF4-FFF2-40B4-BE49-F238E27FC236}">
                  <a16:creationId xmlns:a16="http://schemas.microsoft.com/office/drawing/2014/main" id="{6BD8802D-2291-40D7-9C98-BFF3991D4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192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2" name="Line 36">
              <a:extLst>
                <a:ext uri="{FF2B5EF4-FFF2-40B4-BE49-F238E27FC236}">
                  <a16:creationId xmlns:a16="http://schemas.microsoft.com/office/drawing/2014/main" id="{9B90105D-2DCE-46E7-A134-B9BFCD6DC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5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3" name="Line 37">
              <a:extLst>
                <a:ext uri="{FF2B5EF4-FFF2-40B4-BE49-F238E27FC236}">
                  <a16:creationId xmlns:a16="http://schemas.microsoft.com/office/drawing/2014/main" id="{C31DF607-C32C-4245-B323-B8999ADFE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05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4" name="Line 38">
              <a:extLst>
                <a:ext uri="{FF2B5EF4-FFF2-40B4-BE49-F238E27FC236}">
                  <a16:creationId xmlns:a16="http://schemas.microsoft.com/office/drawing/2014/main" id="{A762492D-DC73-4512-9ADF-BE285E8CA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5" name="Line 39">
              <a:extLst>
                <a:ext uri="{FF2B5EF4-FFF2-40B4-BE49-F238E27FC236}">
                  <a16:creationId xmlns:a16="http://schemas.microsoft.com/office/drawing/2014/main" id="{383FFE90-30E9-4DB2-BF70-E4DFFADB9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10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6" name="Line 40">
              <a:extLst>
                <a:ext uri="{FF2B5EF4-FFF2-40B4-BE49-F238E27FC236}">
                  <a16:creationId xmlns:a16="http://schemas.microsoft.com/office/drawing/2014/main" id="{76759D48-0275-4D17-9D72-58872F1FD1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7" name="Line 41">
              <a:extLst>
                <a:ext uri="{FF2B5EF4-FFF2-40B4-BE49-F238E27FC236}">
                  <a16:creationId xmlns:a16="http://schemas.microsoft.com/office/drawing/2014/main" id="{CF64E118-A67D-4BAE-9286-96AE6A1467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8" name="未知">
              <a:extLst>
                <a:ext uri="{FF2B5EF4-FFF2-40B4-BE49-F238E27FC236}">
                  <a16:creationId xmlns:a16="http://schemas.microsoft.com/office/drawing/2014/main" id="{968D2BF7-D5B7-4D5D-99CE-FBB64533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192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89" name="Line 43">
              <a:extLst>
                <a:ext uri="{FF2B5EF4-FFF2-40B4-BE49-F238E27FC236}">
                  <a16:creationId xmlns:a16="http://schemas.microsoft.com/office/drawing/2014/main" id="{BD070E46-6D80-4A6B-A26C-A51F539B4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5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0" name="Line 44">
              <a:extLst>
                <a:ext uri="{FF2B5EF4-FFF2-40B4-BE49-F238E27FC236}">
                  <a16:creationId xmlns:a16="http://schemas.microsoft.com/office/drawing/2014/main" id="{78429483-3DFE-4DAC-8850-83A53D62A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05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1" name="Line 45">
              <a:extLst>
                <a:ext uri="{FF2B5EF4-FFF2-40B4-BE49-F238E27FC236}">
                  <a16:creationId xmlns:a16="http://schemas.microsoft.com/office/drawing/2014/main" id="{19E6FA6E-850F-4CBA-A435-F72CD26A5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2" name="Line 46">
              <a:extLst>
                <a:ext uri="{FF2B5EF4-FFF2-40B4-BE49-F238E27FC236}">
                  <a16:creationId xmlns:a16="http://schemas.microsoft.com/office/drawing/2014/main" id="{61922960-BE33-4957-88C3-F97040B37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10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3" name="Line 47">
              <a:extLst>
                <a:ext uri="{FF2B5EF4-FFF2-40B4-BE49-F238E27FC236}">
                  <a16:creationId xmlns:a16="http://schemas.microsoft.com/office/drawing/2014/main" id="{CEA3364C-D9ED-41A6-B28B-F0E7C3D533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72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4" name="Line 48">
              <a:extLst>
                <a:ext uri="{FF2B5EF4-FFF2-40B4-BE49-F238E27FC236}">
                  <a16:creationId xmlns:a16="http://schemas.microsoft.com/office/drawing/2014/main" id="{384369A4-EEB8-465F-86B2-519A015C5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5" name="Line 49">
              <a:extLst>
                <a:ext uri="{FF2B5EF4-FFF2-40B4-BE49-F238E27FC236}">
                  <a16:creationId xmlns:a16="http://schemas.microsoft.com/office/drawing/2014/main" id="{CB4B6908-464B-47E9-AF40-4AD0DDE23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11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6" name="Line 50">
              <a:extLst>
                <a:ext uri="{FF2B5EF4-FFF2-40B4-BE49-F238E27FC236}">
                  <a16:creationId xmlns:a16="http://schemas.microsoft.com/office/drawing/2014/main" id="{75A1A1A1-70EC-48F4-B467-267E033C6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62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7" name="Line 51">
              <a:extLst>
                <a:ext uri="{FF2B5EF4-FFF2-40B4-BE49-F238E27FC236}">
                  <a16:creationId xmlns:a16="http://schemas.microsoft.com/office/drawing/2014/main" id="{9B725E8B-8327-44D1-B223-6815F0F55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1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8" name="Line 52">
              <a:extLst>
                <a:ext uri="{FF2B5EF4-FFF2-40B4-BE49-F238E27FC236}">
                  <a16:creationId xmlns:a16="http://schemas.microsoft.com/office/drawing/2014/main" id="{3A7C04D2-5AEE-42B4-9ABE-F0860CA127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1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999" name="Line 53">
              <a:extLst>
                <a:ext uri="{FF2B5EF4-FFF2-40B4-BE49-F238E27FC236}">
                  <a16:creationId xmlns:a16="http://schemas.microsoft.com/office/drawing/2014/main" id="{29B23A40-731B-4E49-AFBA-8D1FDCE8C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1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000" name="Line 54">
              <a:extLst>
                <a:ext uri="{FF2B5EF4-FFF2-40B4-BE49-F238E27FC236}">
                  <a16:creationId xmlns:a16="http://schemas.microsoft.com/office/drawing/2014/main" id="{59CB7104-009E-414D-9E2E-40A52F5FA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1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001" name="Line 55">
              <a:extLst>
                <a:ext uri="{FF2B5EF4-FFF2-40B4-BE49-F238E27FC236}">
                  <a16:creationId xmlns:a16="http://schemas.microsoft.com/office/drawing/2014/main" id="{C028D11A-7DAA-41A1-A51B-FAFDDDB0B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1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002" name="Line 56">
              <a:extLst>
                <a:ext uri="{FF2B5EF4-FFF2-40B4-BE49-F238E27FC236}">
                  <a16:creationId xmlns:a16="http://schemas.microsoft.com/office/drawing/2014/main" id="{4C17B6A1-ACC0-4228-80CB-BB513FA54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34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003" name="Text Box 57">
              <a:extLst>
                <a:ext uri="{FF2B5EF4-FFF2-40B4-BE49-F238E27FC236}">
                  <a16:creationId xmlns:a16="http://schemas.microsoft.com/office/drawing/2014/main" id="{D4619265-C05E-4E25-8EA2-42FF32D2F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1296"/>
              <a:ext cx="3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宋体" panose="02010600030101010101" pitchFamily="2" charset="-122"/>
                </a:rPr>
                <a:t>τ</a:t>
              </a:r>
              <a:r>
                <a:rPr lang="en-US" altLang="zh-CN" sz="1200">
                  <a:latin typeface="宋体" panose="02010600030101010101" pitchFamily="2" charset="-122"/>
                </a:rPr>
                <a:t>1</a:t>
              </a: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    </a:t>
              </a:r>
              <a:r>
                <a:rPr lang="en-US" altLang="zh-CN" sz="2400">
                  <a:latin typeface="宋体" panose="02010600030101010101" pitchFamily="2" charset="-122"/>
                </a:rPr>
                <a:t>τ</a:t>
              </a:r>
              <a:r>
                <a:rPr lang="en-US" altLang="zh-CN" sz="1400">
                  <a:latin typeface="宋体" panose="02010600030101010101" pitchFamily="2" charset="-122"/>
                </a:rPr>
                <a:t>2</a:t>
              </a: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    </a:t>
              </a:r>
              <a:r>
                <a:rPr lang="en-US" altLang="zh-CN" sz="2400">
                  <a:latin typeface="宋体" panose="02010600030101010101" pitchFamily="2" charset="-122"/>
                </a:rPr>
                <a:t>τ</a:t>
              </a:r>
              <a:r>
                <a:rPr lang="en-US" altLang="zh-CN" sz="1400">
                  <a:latin typeface="宋体" panose="02010600030101010101" pitchFamily="2" charset="-122"/>
                </a:rPr>
                <a:t>3</a:t>
              </a: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                  </a:t>
              </a:r>
              <a:r>
                <a:rPr lang="en-US" altLang="zh-CN" sz="2400">
                  <a:latin typeface="宋体" panose="02010600030101010101" pitchFamily="2" charset="-122"/>
                </a:rPr>
                <a:t>τ</a:t>
              </a:r>
              <a:r>
                <a:rPr lang="en-US" altLang="zh-CN" sz="1400">
                  <a:latin typeface="宋体" panose="02010600030101010101" pitchFamily="2" charset="-122"/>
                </a:rPr>
                <a:t>i</a:t>
              </a: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     </a:t>
              </a:r>
              <a:r>
                <a:rPr lang="en-US" altLang="zh-CN" sz="2400">
                  <a:latin typeface="宋体" panose="02010600030101010101" pitchFamily="2" charset="-122"/>
                </a:rPr>
                <a:t>τ</a:t>
              </a:r>
              <a:r>
                <a:rPr lang="en-US" altLang="zh-CN" sz="1400">
                  <a:latin typeface="宋体" panose="02010600030101010101" pitchFamily="2" charset="-122"/>
                </a:rPr>
                <a:t>n</a:t>
              </a: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 </a:t>
              </a:r>
            </a:p>
          </p:txBody>
        </p:sp>
        <p:sp>
          <p:nvSpPr>
            <p:cNvPr id="83004" name="Text Box 58">
              <a:extLst>
                <a:ext uri="{FF2B5EF4-FFF2-40B4-BE49-F238E27FC236}">
                  <a16:creationId xmlns:a16="http://schemas.microsoft.com/office/drawing/2014/main" id="{C004E4EA-CE50-448D-924C-9884F400EB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40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E</a:t>
              </a:r>
              <a:r>
                <a:rPr lang="en-US" altLang="zh-CN" sz="1400">
                  <a:latin typeface="Tahoma" panose="020B0604030504040204" pitchFamily="34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83005" name="Text Box 59">
              <a:extLst>
                <a:ext uri="{FF2B5EF4-FFF2-40B4-BE49-F238E27FC236}">
                  <a16:creationId xmlns:a16="http://schemas.microsoft.com/office/drawing/2014/main" id="{B1250246-9F82-422E-A820-E82C5719B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40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E</a:t>
              </a:r>
              <a:r>
                <a:rPr lang="en-US" altLang="zh-CN" sz="1400">
                  <a:latin typeface="Tahoma" panose="020B0604030504040204" pitchFamily="34" charset="0"/>
                  <a:ea typeface="黑体" panose="02010609060101010101" pitchFamily="49" charset="-122"/>
                </a:rPr>
                <a:t>2</a:t>
              </a:r>
              <a:endParaRPr lang="en-US" altLang="zh-CN" sz="240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83006" name="Text Box 60">
              <a:extLst>
                <a:ext uri="{FF2B5EF4-FFF2-40B4-BE49-F238E27FC236}">
                  <a16:creationId xmlns:a16="http://schemas.microsoft.com/office/drawing/2014/main" id="{9099E327-D438-4D52-AF65-ED914E6D7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40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E</a:t>
              </a:r>
              <a:r>
                <a:rPr lang="en-US" altLang="zh-CN" sz="2000">
                  <a:latin typeface="Tahoma" panose="020B0604030504040204" pitchFamily="34" charset="0"/>
                  <a:ea typeface="黑体" panose="02010609060101010101" pitchFamily="49" charset="-122"/>
                </a:rPr>
                <a:t>i</a:t>
              </a:r>
              <a:endParaRPr lang="en-US" altLang="zh-CN" sz="240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83007" name="Text Box 61">
              <a:extLst>
                <a:ext uri="{FF2B5EF4-FFF2-40B4-BE49-F238E27FC236}">
                  <a16:creationId xmlns:a16="http://schemas.microsoft.com/office/drawing/2014/main" id="{08D78192-E675-41B3-B3A6-2E40FFC69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4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En</a:t>
              </a:r>
            </a:p>
          </p:txBody>
        </p:sp>
        <p:sp>
          <p:nvSpPr>
            <p:cNvPr id="83008" name="Text Box 62">
              <a:extLst>
                <a:ext uri="{FF2B5EF4-FFF2-40B4-BE49-F238E27FC236}">
                  <a16:creationId xmlns:a16="http://schemas.microsoft.com/office/drawing/2014/main" id="{6433D8F3-4408-4617-AE83-0F00234D7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768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宋体" panose="02010600030101010101" pitchFamily="2" charset="-122"/>
                </a:rPr>
                <a:t>η</a:t>
              </a:r>
              <a:r>
                <a:rPr lang="en-US" altLang="zh-CN" sz="1400">
                  <a:latin typeface="宋体" panose="02010600030101010101" pitchFamily="2" charset="-122"/>
                </a:rPr>
                <a:t>1</a:t>
              </a: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    </a:t>
              </a:r>
              <a:r>
                <a:rPr lang="en-US" altLang="zh-CN" sz="2400">
                  <a:latin typeface="宋体" panose="02010600030101010101" pitchFamily="2" charset="-122"/>
                </a:rPr>
                <a:t>η</a:t>
              </a:r>
              <a:r>
                <a:rPr lang="en-US" altLang="zh-CN" sz="1400">
                  <a:latin typeface="Tahoma" panose="020B0604030504040204" pitchFamily="34" charset="0"/>
                  <a:ea typeface="黑体" panose="02010609060101010101" pitchFamily="49" charset="-122"/>
                </a:rPr>
                <a:t>2</a:t>
              </a:r>
              <a:endParaRPr lang="en-US" altLang="zh-CN" sz="240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82950" name="Text Box 63">
            <a:extLst>
              <a:ext uri="{FF2B5EF4-FFF2-40B4-BE49-F238E27FC236}">
                <a16:creationId xmlns:a16="http://schemas.microsoft.com/office/drawing/2014/main" id="{3191F1E6-44BF-465B-9D48-A8DDE2B27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943225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宋体" panose="02010600030101010101" pitchFamily="2" charset="-122"/>
              </a:rPr>
              <a:t>η</a:t>
            </a:r>
            <a:r>
              <a:rPr lang="en-US" altLang="zh-CN" sz="1400">
                <a:latin typeface="宋体" panose="02010600030101010101" pitchFamily="2" charset="-122"/>
              </a:rPr>
              <a:t>i</a:t>
            </a:r>
            <a:r>
              <a:rPr lang="en-US" altLang="zh-CN" sz="2400">
                <a:latin typeface="Tahoma" panose="020B0604030504040204" pitchFamily="34" charset="0"/>
                <a:ea typeface="黑体" panose="02010609060101010101" pitchFamily="49" charset="-122"/>
              </a:rPr>
              <a:t>      </a:t>
            </a:r>
            <a:r>
              <a:rPr lang="en-US" altLang="zh-CN" sz="2400">
                <a:latin typeface="宋体" panose="02010600030101010101" pitchFamily="2" charset="-122"/>
              </a:rPr>
              <a:t>η</a:t>
            </a:r>
            <a:r>
              <a:rPr lang="en-US" altLang="zh-CN" sz="1400">
                <a:latin typeface="Tahoma" panose="020B0604030504040204" pitchFamily="34" charset="0"/>
                <a:ea typeface="黑体" panose="02010609060101010101" pitchFamily="49" charset="-122"/>
              </a:rPr>
              <a:t>n</a:t>
            </a:r>
            <a:endParaRPr lang="en-US" altLang="zh-CN" sz="240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82951" name="Text Box 64" descr="画布">
            <a:extLst>
              <a:ext uri="{FF2B5EF4-FFF2-40B4-BE49-F238E27FC236}">
                <a16:creationId xmlns:a16="http://schemas.microsoft.com/office/drawing/2014/main" id="{34ABD972-CA7B-4372-8681-0A8FC0DC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848225"/>
            <a:ext cx="8001000" cy="155257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每个单元弹簧以不同模量</a:t>
            </a:r>
            <a:r>
              <a:rPr lang="en-US" altLang="zh-CN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E</a:t>
            </a:r>
            <a:r>
              <a:rPr lang="en-US" altLang="zh-CN" sz="1400" baseline="-250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en-US" altLang="zh-CN" sz="1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1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E</a:t>
            </a:r>
            <a:r>
              <a:rPr lang="en-US" altLang="zh-CN" sz="1400" baseline="-250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en-US" altLang="zh-CN" sz="1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…… </a:t>
            </a:r>
            <a:r>
              <a:rPr lang="en-US" altLang="zh-CN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E</a:t>
            </a:r>
            <a:r>
              <a:rPr lang="en-US" altLang="zh-CN" sz="1800" baseline="-250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i</a:t>
            </a:r>
            <a:r>
              <a:rPr lang="zh-CN" altLang="en-US" sz="18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E</a:t>
            </a:r>
            <a:r>
              <a:rPr lang="en-US" altLang="zh-CN" sz="2400" baseline="-250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n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    </a:t>
            </a: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粘壶以不同粘度</a:t>
            </a: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η</a:t>
            </a:r>
            <a:r>
              <a:rPr lang="en-US" altLang="zh-CN" sz="1400" b="1">
                <a:solidFill>
                  <a:srgbClr val="000066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η</a:t>
            </a:r>
            <a:r>
              <a:rPr lang="en-US" altLang="zh-CN" sz="1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2 ……</a:t>
            </a: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η</a:t>
            </a:r>
            <a:r>
              <a:rPr lang="en-US" altLang="zh-CN" sz="1400" b="1">
                <a:solidFill>
                  <a:srgbClr val="000066"/>
                </a:solidFill>
                <a:latin typeface="宋体" panose="02010600030101010101" pitchFamily="2" charset="-122"/>
              </a:rPr>
              <a:t>i</a:t>
            </a:r>
            <a:r>
              <a:rPr lang="en-US" altLang="zh-CN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η</a:t>
            </a:r>
            <a:r>
              <a:rPr lang="en-US" altLang="zh-CN" sz="1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n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因而具有不同的松弛时间</a:t>
            </a: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τ</a:t>
            </a:r>
            <a:r>
              <a:rPr lang="en-US" altLang="zh-CN" sz="1200" b="1">
                <a:solidFill>
                  <a:srgbClr val="000066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τ</a:t>
            </a:r>
            <a:r>
              <a:rPr lang="en-US" altLang="zh-CN" sz="1400" b="1">
                <a:solidFill>
                  <a:srgbClr val="000066"/>
                </a:solidFill>
                <a:latin typeface="宋体" panose="02010600030101010101" pitchFamily="2" charset="-122"/>
              </a:rPr>
              <a:t>2</a:t>
            </a:r>
            <a:r>
              <a:rPr lang="en-US" altLang="zh-CN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en-US" altLang="zh-CN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……</a:t>
            </a: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τ</a:t>
            </a:r>
            <a:r>
              <a:rPr lang="en-US" altLang="zh-CN" sz="1400" b="1">
                <a:solidFill>
                  <a:srgbClr val="000066"/>
                </a:solidFill>
                <a:latin typeface="宋体" panose="02010600030101010101" pitchFamily="2" charset="-122"/>
              </a:rPr>
              <a:t>i</a:t>
            </a:r>
            <a:r>
              <a:rPr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τ</a:t>
            </a:r>
            <a:r>
              <a:rPr lang="en-US" altLang="zh-CN" sz="1400" b="1">
                <a:solidFill>
                  <a:srgbClr val="000066"/>
                </a:solidFill>
                <a:latin typeface="宋体" panose="02010600030101010101" pitchFamily="2" charset="-122"/>
              </a:rPr>
              <a:t>n</a:t>
            </a:r>
            <a:r>
              <a:rPr lang="en-US" altLang="zh-CN" sz="2400" b="1"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531F0FC0-05B4-4D31-A1A8-13201C914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04800"/>
            <a:ext cx="31242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广义</a:t>
            </a:r>
            <a:r>
              <a:rPr lang="en-US" altLang="zh-CN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Maxwell</a:t>
            </a: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模型</a:t>
            </a:r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7D603E71-D595-4B40-A8A4-6B14C7F8D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419225"/>
            <a:ext cx="8077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CD88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40458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模拟线性物应力松弛时：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ε</a:t>
            </a:r>
            <a:r>
              <a:rPr lang="en-US" altLang="zh-CN" sz="140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恒定</a:t>
            </a:r>
            <a:r>
              <a:rPr lang="zh-CN" altLang="en-US" sz="2400">
                <a:solidFill>
                  <a:srgbClr val="40458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（即在恒应变下，考察应力随时间的变化）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40458C"/>
                </a:solidFill>
                <a:latin typeface="宋体" panose="02010600030101010101" pitchFamily="2" charset="-122"/>
              </a:rPr>
              <a:t>σ</a:t>
            </a:r>
            <a:r>
              <a:rPr lang="en-US" altLang="zh-CN" sz="2400">
                <a:solidFill>
                  <a:srgbClr val="40458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400">
                <a:solidFill>
                  <a:srgbClr val="40458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应力为各单元应力之和</a:t>
            </a:r>
            <a:r>
              <a:rPr lang="en-US" altLang="zh-CN" sz="2400">
                <a:solidFill>
                  <a:srgbClr val="40458C"/>
                </a:solidFill>
                <a:latin typeface="宋体" panose="02010600030101010101" pitchFamily="2" charset="-122"/>
              </a:rPr>
              <a:t>σ</a:t>
            </a:r>
            <a:r>
              <a:rPr lang="en-US" altLang="zh-CN" sz="1600">
                <a:solidFill>
                  <a:srgbClr val="40458C"/>
                </a:solidFill>
                <a:latin typeface="宋体" panose="02010600030101010101" pitchFamily="2" charset="-122"/>
              </a:rPr>
              <a:t>1</a:t>
            </a:r>
            <a:r>
              <a:rPr lang="en-US" altLang="zh-CN" sz="2000">
                <a:solidFill>
                  <a:srgbClr val="40458C"/>
                </a:solidFill>
                <a:latin typeface="宋体" panose="02010600030101010101" pitchFamily="2" charset="-122"/>
              </a:rPr>
              <a:t>+</a:t>
            </a:r>
            <a:r>
              <a:rPr lang="en-US" altLang="zh-CN" sz="2400">
                <a:solidFill>
                  <a:srgbClr val="40458C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1600">
                <a:solidFill>
                  <a:srgbClr val="40458C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>
                <a:solidFill>
                  <a:srgbClr val="40458C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000">
                <a:solidFill>
                  <a:srgbClr val="40458C"/>
                </a:solidFill>
                <a:latin typeface="Tahoma" panose="020B0604030504040204" pitchFamily="34" charset="0"/>
              </a:rPr>
              <a:t>……</a:t>
            </a:r>
            <a:r>
              <a:rPr lang="en-US" altLang="zh-CN" sz="2000">
                <a:solidFill>
                  <a:srgbClr val="40458C"/>
                </a:solidFill>
                <a:latin typeface="宋体" panose="02010600030101010101" pitchFamily="2" charset="-122"/>
              </a:rPr>
              <a:t>+</a:t>
            </a:r>
            <a:r>
              <a:rPr lang="en-US" altLang="zh-CN" sz="2400">
                <a:solidFill>
                  <a:srgbClr val="40458C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1800">
                <a:solidFill>
                  <a:srgbClr val="40458C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>
                <a:solidFill>
                  <a:srgbClr val="40458C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rgbClr val="40458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83972" name="Object 4">
            <a:extLst>
              <a:ext uri="{FF2B5EF4-FFF2-40B4-BE49-F238E27FC236}">
                <a16:creationId xmlns:a16="http://schemas.microsoft.com/office/drawing/2014/main" id="{41925EE9-2D6B-4B92-88EB-690F13D716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3429000"/>
          <a:ext cx="70866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3" r:id="rId3" imgW="3263900" imgH="1168400" progId="Equation.DSMT4">
                  <p:embed/>
                </p:oleObj>
              </mc:Choice>
              <mc:Fallback>
                <p:oleObj r:id="rId3" imgW="3263900" imgH="1168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29000"/>
                        <a:ext cx="7086600" cy="2514600"/>
                      </a:xfrm>
                      <a:prstGeom prst="rect">
                        <a:avLst/>
                      </a:prstGeom>
                      <a:solidFill>
                        <a:srgbClr val="FF99CC">
                          <a:alpha val="70195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3" name="Line 5">
            <a:extLst>
              <a:ext uri="{FF2B5EF4-FFF2-40B4-BE49-F238E27FC236}">
                <a16:creationId xmlns:a16="http://schemas.microsoft.com/office/drawing/2014/main" id="{BFD9ACEF-DF63-492B-83F2-ACF004F05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1876425"/>
            <a:ext cx="3352800" cy="0"/>
          </a:xfrm>
          <a:prstGeom prst="line">
            <a:avLst/>
          </a:prstGeom>
          <a:noFill/>
          <a:ln w="28575">
            <a:solidFill>
              <a:srgbClr val="C8370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50CA9A62-A64F-4145-AD47-B5B016A82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3048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广义的</a:t>
            </a:r>
            <a:r>
              <a:rPr lang="en-US" altLang="zh-CN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Kelvin</a:t>
            </a: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模型</a:t>
            </a: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C15C2E02-ECB9-4167-AF22-7EEF10CDA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4419600" cy="495300"/>
          </a:xfrm>
          <a:prstGeom prst="rect">
            <a:avLst/>
          </a:prstGeom>
          <a:noFill/>
          <a:ln w="38100">
            <a:solidFill>
              <a:srgbClr val="CC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若干个</a:t>
            </a:r>
            <a:r>
              <a:rPr lang="en-US" altLang="zh-CN" sz="2400" b="1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Kelvin</a:t>
            </a:r>
            <a:r>
              <a:rPr lang="zh-CN" altLang="en-US" sz="2400" b="1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模型串联起来</a:t>
            </a:r>
          </a:p>
        </p:txBody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4616F9FB-7BE4-476A-887B-C94CA4388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981200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u="sng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体系的总应力等于各单元应力</a:t>
            </a:r>
          </a:p>
        </p:txBody>
      </p:sp>
      <p:sp>
        <p:nvSpPr>
          <p:cNvPr id="84997" name="Text Box 5">
            <a:extLst>
              <a:ext uri="{FF2B5EF4-FFF2-40B4-BE49-F238E27FC236}">
                <a16:creationId xmlns:a16="http://schemas.microsoft.com/office/drawing/2014/main" id="{90554626-5FCC-4FE1-A685-5463FE6B8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95600"/>
            <a:ext cx="480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u="sng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体系的总应变等于各单元应变之和</a:t>
            </a:r>
          </a:p>
        </p:txBody>
      </p:sp>
      <p:sp>
        <p:nvSpPr>
          <p:cNvPr id="84998" name="Text Box 6">
            <a:extLst>
              <a:ext uri="{FF2B5EF4-FFF2-40B4-BE49-F238E27FC236}">
                <a16:creationId xmlns:a16="http://schemas.microsoft.com/office/drawing/2014/main" id="{587BC219-6731-4DB2-9DCC-93974C60B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10000"/>
            <a:ext cx="4572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ahoma" panose="020B0604030504040204" pitchFamily="34" charset="0"/>
                <a:ea typeface="黑体" panose="02010609060101010101" pitchFamily="49" charset="-122"/>
              </a:rPr>
              <a:t>蠕变时的总形变等于各单元形变加和</a:t>
            </a:r>
          </a:p>
        </p:txBody>
      </p:sp>
      <p:graphicFrame>
        <p:nvGraphicFramePr>
          <p:cNvPr id="84999" name="Object 7">
            <a:extLst>
              <a:ext uri="{FF2B5EF4-FFF2-40B4-BE49-F238E27FC236}">
                <a16:creationId xmlns:a16="http://schemas.microsoft.com/office/drawing/2014/main" id="{57BFB671-6E75-44FB-859B-01BDCC5B18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2438400"/>
          <a:ext cx="23622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1" r:id="rId3" imgW="1262781" imgH="229597" progId="Equation.DSMT4">
                  <p:embed/>
                </p:oleObj>
              </mc:Choice>
              <mc:Fallback>
                <p:oleObj r:id="rId3" imgW="1262781" imgH="229597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438400"/>
                        <a:ext cx="23622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0" name="Object 8">
            <a:extLst>
              <a:ext uri="{FF2B5EF4-FFF2-40B4-BE49-F238E27FC236}">
                <a16:creationId xmlns:a16="http://schemas.microsoft.com/office/drawing/2014/main" id="{E0B161DC-B1F2-4120-8A39-8C2405EFA2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352800"/>
          <a:ext cx="25908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2" r:id="rId5" imgW="1199004" imgH="229597" progId="Equation.DSMT4">
                  <p:embed/>
                </p:oleObj>
              </mc:Choice>
              <mc:Fallback>
                <p:oleObj r:id="rId5" imgW="1199004" imgH="229597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352800"/>
                        <a:ext cx="25908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1" name="Object 9">
            <a:extLst>
              <a:ext uri="{FF2B5EF4-FFF2-40B4-BE49-F238E27FC236}">
                <a16:creationId xmlns:a16="http://schemas.microsoft.com/office/drawing/2014/main" id="{7389BF9E-8E91-4E6F-A280-99418FBF8F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4648200"/>
          <a:ext cx="39624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3" r:id="rId7" imgW="1930400" imgH="431800" progId="Equation.DSMT4">
                  <p:embed/>
                </p:oleObj>
              </mc:Choice>
              <mc:Fallback>
                <p:oleObj r:id="rId7" imgW="1930400" imgH="431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39624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2" name="Text Box 10">
            <a:extLst>
              <a:ext uri="{FF2B5EF4-FFF2-40B4-BE49-F238E27FC236}">
                <a16:creationId xmlns:a16="http://schemas.microsoft.com/office/drawing/2014/main" id="{A133F0DD-CE5D-415C-9B9C-C44DABB7B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7400"/>
            <a:ext cx="16764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蠕变柔量：</a:t>
            </a:r>
          </a:p>
        </p:txBody>
      </p:sp>
      <p:graphicFrame>
        <p:nvGraphicFramePr>
          <p:cNvPr id="85003" name="Object 11">
            <a:extLst>
              <a:ext uri="{FF2B5EF4-FFF2-40B4-BE49-F238E27FC236}">
                <a16:creationId xmlns:a16="http://schemas.microsoft.com/office/drawing/2014/main" id="{9C9918A9-00B0-407D-AD98-CD1F7934B1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5715000"/>
          <a:ext cx="26670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4" r:id="rId9" imgW="1752600" imgH="444500" progId="Equation.DSMT4">
                  <p:embed/>
                </p:oleObj>
              </mc:Choice>
              <mc:Fallback>
                <p:oleObj r:id="rId9" imgW="1752600" imgH="4445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715000"/>
                        <a:ext cx="2667000" cy="871538"/>
                      </a:xfrm>
                      <a:prstGeom prst="rect">
                        <a:avLst/>
                      </a:prstGeom>
                      <a:solidFill>
                        <a:srgbClr val="FF99CC">
                          <a:alpha val="70195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004" name="Group 12">
            <a:extLst>
              <a:ext uri="{FF2B5EF4-FFF2-40B4-BE49-F238E27FC236}">
                <a16:creationId xmlns:a16="http://schemas.microsoft.com/office/drawing/2014/main" id="{167526E5-E8F7-4461-BD2F-4BDDC5BC3B6C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304800"/>
            <a:ext cx="2433638" cy="6324600"/>
            <a:chOff x="0" y="0"/>
            <a:chExt cx="1533" cy="3984"/>
          </a:xfrm>
        </p:grpSpPr>
        <p:sp>
          <p:nvSpPr>
            <p:cNvPr id="85005" name="Line 13">
              <a:extLst>
                <a:ext uri="{FF2B5EF4-FFF2-40B4-BE49-F238E27FC236}">
                  <a16:creationId xmlns:a16="http://schemas.microsoft.com/office/drawing/2014/main" id="{01DFB565-C7A9-42BE-9072-135CA8724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06" name="Line 14">
              <a:extLst>
                <a:ext uri="{FF2B5EF4-FFF2-40B4-BE49-F238E27FC236}">
                  <a16:creationId xmlns:a16="http://schemas.microsoft.com/office/drawing/2014/main" id="{CEBC2DA2-7AC3-4D31-BF3A-2BC902E7C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07" name="Line 15">
              <a:extLst>
                <a:ext uri="{FF2B5EF4-FFF2-40B4-BE49-F238E27FC236}">
                  <a16:creationId xmlns:a16="http://schemas.microsoft.com/office/drawing/2014/main" id="{690DE487-C112-47C9-B65E-8BB1869ADD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240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08" name="Line 16">
              <a:extLst>
                <a:ext uri="{FF2B5EF4-FFF2-40B4-BE49-F238E27FC236}">
                  <a16:creationId xmlns:a16="http://schemas.microsoft.com/office/drawing/2014/main" id="{3B6CA1DC-0E81-4723-B466-696A1E6C5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24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09" name="未知">
              <a:extLst>
                <a:ext uri="{FF2B5EF4-FFF2-40B4-BE49-F238E27FC236}">
                  <a16:creationId xmlns:a16="http://schemas.microsoft.com/office/drawing/2014/main" id="{EA780C59-062A-4BFA-BD34-233F78C7B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32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0" name="Line 18">
              <a:extLst>
                <a:ext uri="{FF2B5EF4-FFF2-40B4-BE49-F238E27FC236}">
                  <a16:creationId xmlns:a16="http://schemas.microsoft.com/office/drawing/2014/main" id="{2BFF04F0-20F0-4889-97C4-11425F9E22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4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1" name="Line 19">
              <a:extLst>
                <a:ext uri="{FF2B5EF4-FFF2-40B4-BE49-F238E27FC236}">
                  <a16:creationId xmlns:a16="http://schemas.microsoft.com/office/drawing/2014/main" id="{B62DD38C-EDB9-4FB3-A097-537DB4B22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48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2" name="Line 20">
              <a:extLst>
                <a:ext uri="{FF2B5EF4-FFF2-40B4-BE49-F238E27FC236}">
                  <a16:creationId xmlns:a16="http://schemas.microsoft.com/office/drawing/2014/main" id="{284C8641-9134-4A66-B383-C7EE71CD0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8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3" name="Line 21">
              <a:extLst>
                <a:ext uri="{FF2B5EF4-FFF2-40B4-BE49-F238E27FC236}">
                  <a16:creationId xmlns:a16="http://schemas.microsoft.com/office/drawing/2014/main" id="{1CE8FF80-DAF9-40EE-A481-A570B26D10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48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4" name="Line 22">
              <a:extLst>
                <a:ext uri="{FF2B5EF4-FFF2-40B4-BE49-F238E27FC236}">
                  <a16:creationId xmlns:a16="http://schemas.microsoft.com/office/drawing/2014/main" id="{548FE377-B4AD-4084-9CA2-D2520A702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76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5" name="Line 23">
              <a:extLst>
                <a:ext uri="{FF2B5EF4-FFF2-40B4-BE49-F238E27FC236}">
                  <a16:creationId xmlns:a16="http://schemas.microsoft.com/office/drawing/2014/main" id="{19B7315E-DBC3-46F9-A91A-6EC8DA3B8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81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6" name="Line 24">
              <a:extLst>
                <a:ext uri="{FF2B5EF4-FFF2-40B4-BE49-F238E27FC236}">
                  <a16:creationId xmlns:a16="http://schemas.microsoft.com/office/drawing/2014/main" id="{5A4CFC13-1983-4AEB-8D03-B0E396CE3F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960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7" name="Line 25">
              <a:extLst>
                <a:ext uri="{FF2B5EF4-FFF2-40B4-BE49-F238E27FC236}">
                  <a16:creationId xmlns:a16="http://schemas.microsoft.com/office/drawing/2014/main" id="{3FBF582A-EB00-4283-AC15-71D7676F5E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81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8" name="Line 26">
              <a:extLst>
                <a:ext uri="{FF2B5EF4-FFF2-40B4-BE49-F238E27FC236}">
                  <a16:creationId xmlns:a16="http://schemas.microsoft.com/office/drawing/2014/main" id="{8DA58974-8627-41AC-9165-2DDB7275CE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" y="9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19" name="Line 27">
              <a:extLst>
                <a:ext uri="{FF2B5EF4-FFF2-40B4-BE49-F238E27FC236}">
                  <a16:creationId xmlns:a16="http://schemas.microsoft.com/office/drawing/2014/main" id="{63A839F5-9BD1-49D0-9F9F-24D95D55D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1104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0" name="Line 28">
              <a:extLst>
                <a:ext uri="{FF2B5EF4-FFF2-40B4-BE49-F238E27FC236}">
                  <a16:creationId xmlns:a16="http://schemas.microsoft.com/office/drawing/2014/main" id="{210C9092-F5A0-4607-88DA-7A3C9C7DB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11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1" name="未知">
              <a:extLst>
                <a:ext uri="{FF2B5EF4-FFF2-40B4-BE49-F238E27FC236}">
                  <a16:creationId xmlns:a16="http://schemas.microsoft.com/office/drawing/2014/main" id="{27F96D35-E69F-46EB-A75B-8FC5F3E62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6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2" name="Line 30">
              <a:extLst>
                <a:ext uri="{FF2B5EF4-FFF2-40B4-BE49-F238E27FC236}">
                  <a16:creationId xmlns:a16="http://schemas.microsoft.com/office/drawing/2014/main" id="{B076837C-EB42-4AE0-8C41-4B1177BA7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10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3" name="Line 31">
              <a:extLst>
                <a:ext uri="{FF2B5EF4-FFF2-40B4-BE49-F238E27FC236}">
                  <a16:creationId xmlns:a16="http://schemas.microsoft.com/office/drawing/2014/main" id="{9BF906D3-F0CE-4A80-931C-B8451D315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4" name="Line 32">
              <a:extLst>
                <a:ext uri="{FF2B5EF4-FFF2-40B4-BE49-F238E27FC236}">
                  <a16:creationId xmlns:a16="http://schemas.microsoft.com/office/drawing/2014/main" id="{E22EB0CB-DA7F-4E19-8CDB-3C05A97E7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68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5" name="Line 33">
              <a:extLst>
                <a:ext uri="{FF2B5EF4-FFF2-40B4-BE49-F238E27FC236}">
                  <a16:creationId xmlns:a16="http://schemas.microsoft.com/office/drawing/2014/main" id="{3E9FE700-786D-4000-B156-664682915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6" name="Line 34">
              <a:extLst>
                <a:ext uri="{FF2B5EF4-FFF2-40B4-BE49-F238E27FC236}">
                  <a16:creationId xmlns:a16="http://schemas.microsoft.com/office/drawing/2014/main" id="{6EB7FBB9-09B9-4A88-B127-A85E92858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63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7" name="Line 35">
              <a:extLst>
                <a:ext uri="{FF2B5EF4-FFF2-40B4-BE49-F238E27FC236}">
                  <a16:creationId xmlns:a16="http://schemas.microsoft.com/office/drawing/2014/main" id="{03D82E7E-B4EF-4A7B-A59F-35BC68BD9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168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8" name="Line 36">
              <a:extLst>
                <a:ext uri="{FF2B5EF4-FFF2-40B4-BE49-F238E27FC236}">
                  <a16:creationId xmlns:a16="http://schemas.microsoft.com/office/drawing/2014/main" id="{838F70EB-CF1D-41BD-9CA1-593FB7ADA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1824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29" name="Line 37">
              <a:extLst>
                <a:ext uri="{FF2B5EF4-FFF2-40B4-BE49-F238E27FC236}">
                  <a16:creationId xmlns:a16="http://schemas.microsoft.com/office/drawing/2014/main" id="{8A3B1D09-FAD4-43A7-BF3E-CA4F3BD85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68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0" name="Line 38">
              <a:extLst>
                <a:ext uri="{FF2B5EF4-FFF2-40B4-BE49-F238E27FC236}">
                  <a16:creationId xmlns:a16="http://schemas.microsoft.com/office/drawing/2014/main" id="{3F25EB7C-7FBD-4154-BCE4-4282D2114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" y="9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1" name="Line 39">
              <a:extLst>
                <a:ext uri="{FF2B5EF4-FFF2-40B4-BE49-F238E27FC236}">
                  <a16:creationId xmlns:a16="http://schemas.microsoft.com/office/drawing/2014/main" id="{24197955-5007-4A9A-9294-4E37B5955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1968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2" name="Line 40">
              <a:extLst>
                <a:ext uri="{FF2B5EF4-FFF2-40B4-BE49-F238E27FC236}">
                  <a16:creationId xmlns:a16="http://schemas.microsoft.com/office/drawing/2014/main" id="{5621165F-4E2C-4E7F-ABE1-4B798C800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3" name="未知">
              <a:extLst>
                <a:ext uri="{FF2B5EF4-FFF2-40B4-BE49-F238E27FC236}">
                  <a16:creationId xmlns:a16="http://schemas.microsoft.com/office/drawing/2014/main" id="{E8F40769-D75E-4560-A117-CA4A9AB6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0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4" name="Line 42">
              <a:extLst>
                <a:ext uri="{FF2B5EF4-FFF2-40B4-BE49-F238E27FC236}">
                  <a16:creationId xmlns:a16="http://schemas.microsoft.com/office/drawing/2014/main" id="{80D1A9F0-52F0-4575-B5DA-C5B266AF5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9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5" name="Line 43">
              <a:extLst>
                <a:ext uri="{FF2B5EF4-FFF2-40B4-BE49-F238E27FC236}">
                  <a16:creationId xmlns:a16="http://schemas.microsoft.com/office/drawing/2014/main" id="{66FEEFE8-24F3-4FE0-8358-11E3C237F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6" name="Line 44">
              <a:extLst>
                <a:ext uri="{FF2B5EF4-FFF2-40B4-BE49-F238E27FC236}">
                  <a16:creationId xmlns:a16="http://schemas.microsoft.com/office/drawing/2014/main" id="{4063246A-8043-4041-A568-DEFD4DFD2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5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7" name="Line 45">
              <a:extLst>
                <a:ext uri="{FF2B5EF4-FFF2-40B4-BE49-F238E27FC236}">
                  <a16:creationId xmlns:a16="http://schemas.microsoft.com/office/drawing/2014/main" id="{9CE8B0E0-C3AB-4B65-9437-A65D3C271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2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8" name="Line 46">
              <a:extLst>
                <a:ext uri="{FF2B5EF4-FFF2-40B4-BE49-F238E27FC236}">
                  <a16:creationId xmlns:a16="http://schemas.microsoft.com/office/drawing/2014/main" id="{6D5F8160-1E2B-4F28-AC40-1DDC6F432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249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39" name="Line 47">
              <a:extLst>
                <a:ext uri="{FF2B5EF4-FFF2-40B4-BE49-F238E27FC236}">
                  <a16:creationId xmlns:a16="http://schemas.microsoft.com/office/drawing/2014/main" id="{86C0099D-87C1-43A3-952B-6C3C55322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254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40" name="Line 48">
              <a:extLst>
                <a:ext uri="{FF2B5EF4-FFF2-40B4-BE49-F238E27FC236}">
                  <a16:creationId xmlns:a16="http://schemas.microsoft.com/office/drawing/2014/main" id="{0B2E652A-E505-4821-A3C5-F9D57CBC3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2688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41" name="Line 49">
              <a:extLst>
                <a:ext uri="{FF2B5EF4-FFF2-40B4-BE49-F238E27FC236}">
                  <a16:creationId xmlns:a16="http://schemas.microsoft.com/office/drawing/2014/main" id="{0A1E9F0E-4254-414E-AE35-5B67E965F0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254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42" name="Line 50">
              <a:extLst>
                <a:ext uri="{FF2B5EF4-FFF2-40B4-BE49-F238E27FC236}">
                  <a16:creationId xmlns:a16="http://schemas.microsoft.com/office/drawing/2014/main" id="{00889E1B-477D-43F2-AADD-247EE65C7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" y="1824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43" name="Line 51">
              <a:extLst>
                <a:ext uri="{FF2B5EF4-FFF2-40B4-BE49-F238E27FC236}">
                  <a16:creationId xmlns:a16="http://schemas.microsoft.com/office/drawing/2014/main" id="{5CEEC0E0-6E53-478F-9F59-96696DBF5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68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44" name="Line 52">
              <a:extLst>
                <a:ext uri="{FF2B5EF4-FFF2-40B4-BE49-F238E27FC236}">
                  <a16:creationId xmlns:a16="http://schemas.microsoft.com/office/drawing/2014/main" id="{9B4EB2AD-88DE-4E2E-8C8A-A7B762508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37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45" name="Text Box 53">
              <a:extLst>
                <a:ext uri="{FF2B5EF4-FFF2-40B4-BE49-F238E27FC236}">
                  <a16:creationId xmlns:a16="http://schemas.microsoft.com/office/drawing/2014/main" id="{F984BADA-4049-4856-9C41-BA8462C46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80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240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85046" name="Text Box 54">
              <a:extLst>
                <a:ext uri="{FF2B5EF4-FFF2-40B4-BE49-F238E27FC236}">
                  <a16:creationId xmlns:a16="http://schemas.microsoft.com/office/drawing/2014/main" id="{3749010B-C262-42E5-8B6A-276772654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480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E</a:t>
              </a:r>
              <a:r>
                <a:rPr lang="en-US" altLang="zh-CN" sz="1400">
                  <a:latin typeface="Tahoma" panose="020B0604030504040204" pitchFamily="34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85047" name="Text Box 55">
              <a:extLst>
                <a:ext uri="{FF2B5EF4-FFF2-40B4-BE49-F238E27FC236}">
                  <a16:creationId xmlns:a16="http://schemas.microsoft.com/office/drawing/2014/main" id="{D7CA84FC-876D-4C2D-B6E2-DBA52E85A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344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E</a:t>
              </a:r>
              <a:r>
                <a:rPr lang="en-US" altLang="zh-CN" sz="1400">
                  <a:latin typeface="Tahoma" panose="020B0604030504040204" pitchFamily="34" charset="0"/>
                  <a:ea typeface="黑体" panose="02010609060101010101" pitchFamily="49" charset="-122"/>
                </a:rPr>
                <a:t>2</a:t>
              </a:r>
              <a:endParaRPr lang="en-US" altLang="zh-CN" sz="2400"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85048" name="Line 56">
              <a:extLst>
                <a:ext uri="{FF2B5EF4-FFF2-40B4-BE49-F238E27FC236}">
                  <a16:creationId xmlns:a16="http://schemas.microsoft.com/office/drawing/2014/main" id="{F48B6E68-052D-436F-B072-2D1333EC3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1776"/>
              <a:ext cx="0" cy="240"/>
            </a:xfrm>
            <a:prstGeom prst="line">
              <a:avLst/>
            </a:prstGeom>
            <a:noFill/>
            <a:ln w="28575">
              <a:solidFill>
                <a:srgbClr val="C903C4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49" name="Text Box 57">
              <a:extLst>
                <a:ext uri="{FF2B5EF4-FFF2-40B4-BE49-F238E27FC236}">
                  <a16:creationId xmlns:a16="http://schemas.microsoft.com/office/drawing/2014/main" id="{E24BC4DA-9BAD-4A18-BF0F-EFF1A3A7A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208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E</a:t>
              </a:r>
              <a:r>
                <a:rPr lang="en-US" altLang="zh-CN" sz="1800">
                  <a:latin typeface="Tahoma" panose="020B0604030504040204" pitchFamily="34" charset="0"/>
                  <a:ea typeface="黑体" panose="02010609060101010101" pitchFamily="49" charset="-122"/>
                </a:rPr>
                <a:t>i</a:t>
              </a:r>
            </a:p>
          </p:txBody>
        </p:sp>
        <p:sp>
          <p:nvSpPr>
            <p:cNvPr id="85050" name="Rectangle 58">
              <a:extLst>
                <a:ext uri="{FF2B5EF4-FFF2-40B4-BE49-F238E27FC236}">
                  <a16:creationId xmlns:a16="http://schemas.microsoft.com/office/drawing/2014/main" id="{BDD85B04-846B-40F4-A12A-566B7045F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480"/>
              <a:ext cx="3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宋体" panose="02010600030101010101" pitchFamily="2" charset="-122"/>
                </a:rPr>
                <a:t>η</a:t>
              </a:r>
              <a:r>
                <a:rPr lang="en-US" altLang="zh-CN" sz="1400" b="1"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85051" name="Rectangle 59">
              <a:extLst>
                <a:ext uri="{FF2B5EF4-FFF2-40B4-BE49-F238E27FC236}">
                  <a16:creationId xmlns:a16="http://schemas.microsoft.com/office/drawing/2014/main" id="{DAC6743B-ED6B-44F1-B359-C5F37E8BB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344"/>
              <a:ext cx="3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宋体" panose="02010600030101010101" pitchFamily="2" charset="-122"/>
                </a:rPr>
                <a:t>η</a:t>
              </a:r>
              <a:r>
                <a:rPr lang="en-US" altLang="zh-CN" sz="1400" b="1">
                  <a:latin typeface="Tahoma" panose="020B0604030504040204" pitchFamily="34" charset="0"/>
                  <a:ea typeface="黑体" panose="02010609060101010101" pitchFamily="49" charset="-122"/>
                </a:rPr>
                <a:t>2</a:t>
              </a:r>
            </a:p>
          </p:txBody>
        </p:sp>
        <p:sp>
          <p:nvSpPr>
            <p:cNvPr id="85052" name="Rectangle 60">
              <a:extLst>
                <a:ext uri="{FF2B5EF4-FFF2-40B4-BE49-F238E27FC236}">
                  <a16:creationId xmlns:a16="http://schemas.microsoft.com/office/drawing/2014/main" id="{05FE9986-2632-412F-9185-B70AFADC6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264"/>
              <a:ext cx="3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宋体" panose="02010600030101010101" pitchFamily="2" charset="-122"/>
                </a:rPr>
                <a:t>η</a:t>
              </a:r>
              <a:r>
                <a:rPr lang="en-US" altLang="zh-CN" sz="1400" b="1">
                  <a:latin typeface="Tahoma" panose="020B0604030504040204" pitchFamily="34" charset="0"/>
                  <a:ea typeface="黑体" panose="02010609060101010101" pitchFamily="49" charset="-122"/>
                </a:rPr>
                <a:t>n</a:t>
              </a:r>
            </a:p>
          </p:txBody>
        </p:sp>
        <p:sp>
          <p:nvSpPr>
            <p:cNvPr id="85053" name="Rectangle 61">
              <a:extLst>
                <a:ext uri="{FF2B5EF4-FFF2-40B4-BE49-F238E27FC236}">
                  <a16:creationId xmlns:a16="http://schemas.microsoft.com/office/drawing/2014/main" id="{32EC17AA-465C-490A-A748-B741A3C46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600"/>
              <a:ext cx="10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宋体" panose="02010600030101010101" pitchFamily="2" charset="-122"/>
                </a:rPr>
                <a:t>η</a:t>
              </a:r>
              <a:r>
                <a:rPr lang="en-US" altLang="zh-CN" sz="1400" b="1">
                  <a:latin typeface="Tahoma" panose="020B0604030504040204" pitchFamily="34" charset="0"/>
                  <a:ea typeface="黑体" panose="02010609060101010101" pitchFamily="49" charset="-122"/>
                </a:rPr>
                <a:t>n+1</a:t>
              </a:r>
            </a:p>
          </p:txBody>
        </p:sp>
        <p:sp>
          <p:nvSpPr>
            <p:cNvPr id="85054" name="Line 62">
              <a:extLst>
                <a:ext uri="{FF2B5EF4-FFF2-40B4-BE49-F238E27FC236}">
                  <a16:creationId xmlns:a16="http://schemas.microsoft.com/office/drawing/2014/main" id="{3A9CEEE9-1E93-4A9A-B077-3462A26215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872"/>
              <a:ext cx="0" cy="336"/>
            </a:xfrm>
            <a:prstGeom prst="line">
              <a:avLst/>
            </a:prstGeom>
            <a:noFill/>
            <a:ln w="38100">
              <a:solidFill>
                <a:srgbClr val="C903C4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55" name="Line 63">
              <a:extLst>
                <a:ext uri="{FF2B5EF4-FFF2-40B4-BE49-F238E27FC236}">
                  <a16:creationId xmlns:a16="http://schemas.microsoft.com/office/drawing/2014/main" id="{8B6E85B5-6BE7-4C85-B782-0CCBE8983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2880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56" name="Line 64">
              <a:extLst>
                <a:ext uri="{FF2B5EF4-FFF2-40B4-BE49-F238E27FC236}">
                  <a16:creationId xmlns:a16="http://schemas.microsoft.com/office/drawing/2014/main" id="{7666CF3B-5BA8-47D3-A02E-17DC790A40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57" name="未知">
              <a:extLst>
                <a:ext uri="{FF2B5EF4-FFF2-40B4-BE49-F238E27FC236}">
                  <a16:creationId xmlns:a16="http://schemas.microsoft.com/office/drawing/2014/main" id="{658A29B4-A0A6-4A64-8CD4-6A3BAB64A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" y="3072"/>
              <a:ext cx="144" cy="384"/>
            </a:xfrm>
            <a:custGeom>
              <a:avLst/>
              <a:gdLst>
                <a:gd name="T0" fmla="*/ 37 w 152"/>
                <a:gd name="T1" fmla="*/ 0 h 384"/>
                <a:gd name="T2" fmla="*/ 110 w 152"/>
                <a:gd name="T3" fmla="*/ 48 h 384"/>
                <a:gd name="T4" fmla="*/ 0 w 152"/>
                <a:gd name="T5" fmla="*/ 48 h 384"/>
                <a:gd name="T6" fmla="*/ 110 w 152"/>
                <a:gd name="T7" fmla="*/ 96 h 384"/>
                <a:gd name="T8" fmla="*/ 0 w 152"/>
                <a:gd name="T9" fmla="*/ 96 h 384"/>
                <a:gd name="T10" fmla="*/ 110 w 152"/>
                <a:gd name="T11" fmla="*/ 144 h 384"/>
                <a:gd name="T12" fmla="*/ 0 w 152"/>
                <a:gd name="T13" fmla="*/ 144 h 384"/>
                <a:gd name="T14" fmla="*/ 110 w 152"/>
                <a:gd name="T15" fmla="*/ 192 h 384"/>
                <a:gd name="T16" fmla="*/ 0 w 152"/>
                <a:gd name="T17" fmla="*/ 192 h 384"/>
                <a:gd name="T18" fmla="*/ 110 w 152"/>
                <a:gd name="T19" fmla="*/ 240 h 384"/>
                <a:gd name="T20" fmla="*/ 0 w 152"/>
                <a:gd name="T21" fmla="*/ 240 h 384"/>
                <a:gd name="T22" fmla="*/ 110 w 152"/>
                <a:gd name="T23" fmla="*/ 288 h 384"/>
                <a:gd name="T24" fmla="*/ 0 w 152"/>
                <a:gd name="T25" fmla="*/ 288 h 384"/>
                <a:gd name="T26" fmla="*/ 110 w 152"/>
                <a:gd name="T27" fmla="*/ 336 h 384"/>
                <a:gd name="T28" fmla="*/ 37 w 152"/>
                <a:gd name="T29" fmla="*/ 384 h 3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384">
                  <a:moveTo>
                    <a:pt x="48" y="0"/>
                  </a:moveTo>
                  <a:cubicBezTo>
                    <a:pt x="100" y="20"/>
                    <a:pt x="152" y="40"/>
                    <a:pt x="144" y="48"/>
                  </a:cubicBezTo>
                  <a:cubicBezTo>
                    <a:pt x="136" y="56"/>
                    <a:pt x="0" y="40"/>
                    <a:pt x="0" y="48"/>
                  </a:cubicBezTo>
                  <a:cubicBezTo>
                    <a:pt x="0" y="56"/>
                    <a:pt x="144" y="88"/>
                    <a:pt x="144" y="96"/>
                  </a:cubicBezTo>
                  <a:cubicBezTo>
                    <a:pt x="144" y="104"/>
                    <a:pt x="0" y="88"/>
                    <a:pt x="0" y="96"/>
                  </a:cubicBezTo>
                  <a:cubicBezTo>
                    <a:pt x="0" y="104"/>
                    <a:pt x="144" y="136"/>
                    <a:pt x="144" y="144"/>
                  </a:cubicBezTo>
                  <a:cubicBezTo>
                    <a:pt x="144" y="152"/>
                    <a:pt x="0" y="136"/>
                    <a:pt x="0" y="144"/>
                  </a:cubicBezTo>
                  <a:cubicBezTo>
                    <a:pt x="0" y="152"/>
                    <a:pt x="144" y="184"/>
                    <a:pt x="144" y="192"/>
                  </a:cubicBezTo>
                  <a:cubicBezTo>
                    <a:pt x="144" y="200"/>
                    <a:pt x="0" y="184"/>
                    <a:pt x="0" y="192"/>
                  </a:cubicBezTo>
                  <a:cubicBezTo>
                    <a:pt x="0" y="200"/>
                    <a:pt x="144" y="232"/>
                    <a:pt x="144" y="240"/>
                  </a:cubicBezTo>
                  <a:cubicBezTo>
                    <a:pt x="144" y="248"/>
                    <a:pt x="0" y="232"/>
                    <a:pt x="0" y="240"/>
                  </a:cubicBezTo>
                  <a:cubicBezTo>
                    <a:pt x="0" y="248"/>
                    <a:pt x="144" y="280"/>
                    <a:pt x="144" y="288"/>
                  </a:cubicBezTo>
                  <a:cubicBezTo>
                    <a:pt x="144" y="296"/>
                    <a:pt x="0" y="280"/>
                    <a:pt x="0" y="288"/>
                  </a:cubicBezTo>
                  <a:cubicBezTo>
                    <a:pt x="0" y="296"/>
                    <a:pt x="136" y="320"/>
                    <a:pt x="144" y="336"/>
                  </a:cubicBezTo>
                  <a:cubicBezTo>
                    <a:pt x="152" y="352"/>
                    <a:pt x="64" y="376"/>
                    <a:pt x="48" y="384"/>
                  </a:cubicBezTo>
                </a:path>
              </a:pathLst>
            </a:cu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58" name="Line 66">
              <a:extLst>
                <a:ext uri="{FF2B5EF4-FFF2-40B4-BE49-F238E27FC236}">
                  <a16:creationId xmlns:a16="http://schemas.microsoft.com/office/drawing/2014/main" id="{62099505-1212-43CB-A6BB-3DC3A627A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88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59" name="Line 67">
              <a:extLst>
                <a:ext uri="{FF2B5EF4-FFF2-40B4-BE49-F238E27FC236}">
                  <a16:creationId xmlns:a16="http://schemas.microsoft.com/office/drawing/2014/main" id="{2771BAD5-42BE-4F30-815C-2E6BE57DD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12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60" name="Line 68">
              <a:extLst>
                <a:ext uri="{FF2B5EF4-FFF2-40B4-BE49-F238E27FC236}">
                  <a16:creationId xmlns:a16="http://schemas.microsoft.com/office/drawing/2014/main" id="{7FEC8F85-BBA7-4C92-995D-BC08987AE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61" name="Line 69">
              <a:extLst>
                <a:ext uri="{FF2B5EF4-FFF2-40B4-BE49-F238E27FC236}">
                  <a16:creationId xmlns:a16="http://schemas.microsoft.com/office/drawing/2014/main" id="{EE14CFF3-FC6F-42FC-8581-1551F5580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12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62" name="Line 70">
              <a:extLst>
                <a:ext uri="{FF2B5EF4-FFF2-40B4-BE49-F238E27FC236}">
                  <a16:creationId xmlns:a16="http://schemas.microsoft.com/office/drawing/2014/main" id="{5F94B11A-A9FB-41DC-BC01-3F78726FD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34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63" name="Line 71">
              <a:extLst>
                <a:ext uri="{FF2B5EF4-FFF2-40B4-BE49-F238E27FC236}">
                  <a16:creationId xmlns:a16="http://schemas.microsoft.com/office/drawing/2014/main" id="{E4D529DD-5F92-42B8-B069-486E643F1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64" name="Line 72">
              <a:extLst>
                <a:ext uri="{FF2B5EF4-FFF2-40B4-BE49-F238E27FC236}">
                  <a16:creationId xmlns:a16="http://schemas.microsoft.com/office/drawing/2014/main" id="{7CA5ABCC-CA06-4855-8A9A-CCD12B5DB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3600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65" name="Line 73">
              <a:extLst>
                <a:ext uri="{FF2B5EF4-FFF2-40B4-BE49-F238E27FC236}">
                  <a16:creationId xmlns:a16="http://schemas.microsoft.com/office/drawing/2014/main" id="{59005F42-83F0-4B3C-8739-2CE7DF4036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66" name="Text Box 74">
              <a:extLst>
                <a:ext uri="{FF2B5EF4-FFF2-40B4-BE49-F238E27FC236}">
                  <a16:creationId xmlns:a16="http://schemas.microsoft.com/office/drawing/2014/main" id="{E07BA78F-1B87-457D-9C65-A1588A206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312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En</a:t>
              </a:r>
            </a:p>
          </p:txBody>
        </p:sp>
        <p:sp>
          <p:nvSpPr>
            <p:cNvPr id="85067" name="Line 75">
              <a:extLst>
                <a:ext uri="{FF2B5EF4-FFF2-40B4-BE49-F238E27FC236}">
                  <a16:creationId xmlns:a16="http://schemas.microsoft.com/office/drawing/2014/main" id="{936E36F1-4AF9-476E-A974-30B7097E4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5068" name="Rectangle 76">
              <a:extLst>
                <a:ext uri="{FF2B5EF4-FFF2-40B4-BE49-F238E27FC236}">
                  <a16:creationId xmlns:a16="http://schemas.microsoft.com/office/drawing/2014/main" id="{B4D133A1-9B30-4334-9524-66D3DE7C2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256"/>
              <a:ext cx="3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宋体" panose="02010600030101010101" pitchFamily="2" charset="-122"/>
                </a:rPr>
                <a:t>η</a:t>
              </a:r>
              <a:r>
                <a:rPr lang="en-US" altLang="zh-CN" sz="1400" b="1">
                  <a:latin typeface="Tahoma" panose="020B0604030504040204" pitchFamily="34" charset="0"/>
                  <a:ea typeface="黑体" panose="02010609060101010101" pitchFamily="49" charset="-122"/>
                </a:rPr>
                <a:t>i</a:t>
              </a:r>
            </a:p>
          </p:txBody>
        </p:sp>
        <p:sp>
          <p:nvSpPr>
            <p:cNvPr id="85069" name="Line 77">
              <a:extLst>
                <a:ext uri="{FF2B5EF4-FFF2-40B4-BE49-F238E27FC236}">
                  <a16:creationId xmlns:a16="http://schemas.microsoft.com/office/drawing/2014/main" id="{82E5E04F-42BA-48D0-983B-35C2274A7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92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5070" name="Line 78">
              <a:extLst>
                <a:ext uri="{FF2B5EF4-FFF2-40B4-BE49-F238E27FC236}">
                  <a16:creationId xmlns:a16="http://schemas.microsoft.com/office/drawing/2014/main" id="{75DCDD0A-7434-48C1-A236-CF150FA4A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8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5071" name="Line 79">
              <a:extLst>
                <a:ext uri="{FF2B5EF4-FFF2-40B4-BE49-F238E27FC236}">
                  <a16:creationId xmlns:a16="http://schemas.microsoft.com/office/drawing/2014/main" id="{213A0ABB-5452-417B-9EE6-B0F11B3ED5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1840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5072" name="Line 80">
              <a:extLst>
                <a:ext uri="{FF2B5EF4-FFF2-40B4-BE49-F238E27FC236}">
                  <a16:creationId xmlns:a16="http://schemas.microsoft.com/office/drawing/2014/main" id="{E6A6D334-8686-4B29-B83D-A5DB037F6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188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5073" name="Line 81">
              <a:extLst>
                <a:ext uri="{FF2B5EF4-FFF2-40B4-BE49-F238E27FC236}">
                  <a16:creationId xmlns:a16="http://schemas.microsoft.com/office/drawing/2014/main" id="{3471743C-F28D-4AE4-A8BC-915FF4C49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2720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5074" name="Line 82">
              <a:extLst>
                <a:ext uri="{FF2B5EF4-FFF2-40B4-BE49-F238E27FC236}">
                  <a16:creationId xmlns:a16="http://schemas.microsoft.com/office/drawing/2014/main" id="{F08924D0-F427-4905-A78F-BD260DD7F5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" y="2792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B2F246E-566B-45EE-AC5F-CC4265EDB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力学松弛 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63510424-F4E9-40BE-94B9-E45D5799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96988"/>
            <a:ext cx="8763000" cy="12001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讨论</a:t>
            </a:r>
            <a:r>
              <a:rPr lang="zh-CN" altLang="en-US"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时间，温度，应变和作用力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对高分子材料的影响，往往是固定2个因素，考察另外两个因素之间的关系</a:t>
            </a:r>
          </a:p>
        </p:txBody>
      </p:sp>
      <p:sp>
        <p:nvSpPr>
          <p:cNvPr id="12292" name="Text Box 4" descr="画布">
            <a:extLst>
              <a:ext uri="{FF2B5EF4-FFF2-40B4-BE49-F238E27FC236}">
                <a16:creationId xmlns:a16="http://schemas.microsoft.com/office/drawing/2014/main" id="{EB93C1A3-6AA8-401E-AD56-C48BBCDAC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895600"/>
            <a:ext cx="8540750" cy="4984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固定</a:t>
            </a:r>
            <a:r>
              <a:rPr lang="zh-CN" altLang="en-US" sz="24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温度、应力</a:t>
            </a:r>
            <a:r>
              <a:rPr lang="zh-CN" altLang="en-US" sz="24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，考察试样</a:t>
            </a:r>
            <a:r>
              <a:rPr lang="zh-CN" altLang="en-US" sz="24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应变随时间</a:t>
            </a:r>
            <a:r>
              <a:rPr lang="zh-CN" altLang="en-US" sz="24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的变化，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蠕变</a:t>
            </a:r>
          </a:p>
        </p:txBody>
      </p:sp>
      <p:sp>
        <p:nvSpPr>
          <p:cNvPr id="12293" name="Text Box 5" descr="画布">
            <a:extLst>
              <a:ext uri="{FF2B5EF4-FFF2-40B4-BE49-F238E27FC236}">
                <a16:creationId xmlns:a16="http://schemas.microsoft.com/office/drawing/2014/main" id="{9C41E474-50DF-4527-8E93-5AEB96CB5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733800"/>
            <a:ext cx="8540750" cy="4984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固定</a:t>
            </a:r>
            <a:r>
              <a:rPr lang="zh-CN" altLang="en-US" sz="24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温度、应变</a:t>
            </a:r>
            <a:r>
              <a:rPr lang="zh-CN" altLang="en-US" sz="24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，考察试样</a:t>
            </a:r>
            <a:r>
              <a:rPr lang="zh-CN" altLang="en-US" sz="24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应力随时间</a:t>
            </a:r>
            <a:r>
              <a:rPr lang="zh-CN" altLang="en-US" sz="24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的变化，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应力松弛</a:t>
            </a:r>
          </a:p>
        </p:txBody>
      </p:sp>
      <p:sp>
        <p:nvSpPr>
          <p:cNvPr id="12294" name="Text Box 6" descr="画布">
            <a:extLst>
              <a:ext uri="{FF2B5EF4-FFF2-40B4-BE49-F238E27FC236}">
                <a16:creationId xmlns:a16="http://schemas.microsoft.com/office/drawing/2014/main" id="{EDA28147-FE5A-443C-BC2B-0677D6E49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572000"/>
            <a:ext cx="8540750" cy="96996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一定的温度和循环（交变）应力作用下，考察试样</a:t>
            </a:r>
            <a:r>
              <a:rPr lang="zh-CN" altLang="en-US" sz="24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应变滞后于应力变化的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滞后现象</a:t>
            </a:r>
            <a:r>
              <a:rPr lang="zh-CN" altLang="en-US" sz="2400" b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413BF81C-2F4D-49E1-8306-EFC84783F5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5029200" cy="6858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b="1">
                <a:solidFill>
                  <a:srgbClr val="FFFF00"/>
                </a:solidFill>
                <a:ea typeface="黑体" panose="02010609060101010101" pitchFamily="49" charset="-122"/>
              </a:rPr>
              <a:t>7.2.2 玻尔兹曼叠加原理</a:t>
            </a:r>
            <a:r>
              <a:rPr lang="zh-CN" altLang="en-US"/>
              <a:t> 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AAD82BE9-3999-4D05-BD81-A400970A9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2209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基本内容</a:t>
            </a:r>
          </a:p>
        </p:txBody>
      </p:sp>
      <p:sp>
        <p:nvSpPr>
          <p:cNvPr id="86020" name="Text Box 4" descr="画布">
            <a:extLst>
              <a:ext uri="{FF2B5EF4-FFF2-40B4-BE49-F238E27FC236}">
                <a16:creationId xmlns:a16="http://schemas.microsoft.com/office/drawing/2014/main" id="{1B4037BB-45AA-4657-87C6-6B623EF1E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085975"/>
            <a:ext cx="8458200" cy="393382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（1）先前载荷历史对聚合物材料形变性能有影响；即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试样的形变是负荷历史的函数</a:t>
            </a:r>
            <a:endParaRPr lang="zh-CN" altLang="en-US" sz="36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（2）多个载荷共同作用于聚合物时，其最终形变性能与个别载荷作用有关系；即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每一项负荷步骤是独立的，彼此可以叠加</a:t>
            </a:r>
            <a:endParaRPr lang="zh-CN" altLang="en-US" sz="36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 descr="画布">
            <a:extLst>
              <a:ext uri="{FF2B5EF4-FFF2-40B4-BE49-F238E27FC236}">
                <a16:creationId xmlns:a16="http://schemas.microsoft.com/office/drawing/2014/main" id="{3B539CDF-8F25-486B-8999-3009954E0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610600" cy="19177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原理：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polymer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力学松弛行为是其整个历史上诸松弛过程的线性加和的结果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高聚物的蠕变是其整个负荷历史的函数，每个负荷对高聚物蠕变的贡献是独立的，因而总的效应等于各个负荷效应的加和，最终的形变是各负荷所贡献形变的简单的加和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1F016180-6A2B-4579-B75A-E086B89C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" y="1638300"/>
            <a:ext cx="492918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66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A4DC8452-98D4-4F73-87EC-35B35BE69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41910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rPr>
              <a:t>Boltzmann</a:t>
            </a: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叠加原理</a:t>
            </a:r>
          </a:p>
        </p:txBody>
      </p:sp>
      <p:pic>
        <p:nvPicPr>
          <p:cNvPr id="87045" name="Picture 5">
            <a:extLst>
              <a:ext uri="{FF2B5EF4-FFF2-40B4-BE49-F238E27FC236}">
                <a16:creationId xmlns:a16="http://schemas.microsoft.com/office/drawing/2014/main" id="{6488821D-F4CE-43E9-86A3-077CBECD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429000"/>
            <a:ext cx="4343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6" name="Picture 6">
            <a:extLst>
              <a:ext uri="{FF2B5EF4-FFF2-40B4-BE49-F238E27FC236}">
                <a16:creationId xmlns:a16="http://schemas.microsoft.com/office/drawing/2014/main" id="{DE944990-663D-4B7E-8412-791B1764A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05200"/>
            <a:ext cx="3554413" cy="263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3371B1AB-3F84-4922-B167-BB1348DF3A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19200"/>
          <a:ext cx="21336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4" r:id="rId3" imgW="790144" imgH="203908" progId="Equation.3">
                  <p:embed/>
                </p:oleObj>
              </mc:Choice>
              <mc:Fallback>
                <p:oleObj r:id="rId3" imgW="790144" imgH="20390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19200"/>
                        <a:ext cx="21336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EACA47A0-2173-4E2C-9484-72D38D500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59363"/>
            <a:ext cx="1676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anose="02020603050405020304" pitchFamily="18" charset="0"/>
              </a:rPr>
              <a:t>连续化</a:t>
            </a:r>
          </a:p>
        </p:txBody>
      </p:sp>
      <p:graphicFrame>
        <p:nvGraphicFramePr>
          <p:cNvPr id="88068" name="Object 4">
            <a:extLst>
              <a:ext uri="{FF2B5EF4-FFF2-40B4-BE49-F238E27FC236}">
                <a16:creationId xmlns:a16="http://schemas.microsoft.com/office/drawing/2014/main" id="{FB06527A-1D18-4822-B917-C0E36A882F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5702300"/>
          <a:ext cx="41910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5" r:id="rId5" imgW="1829594" imgH="431987" progId="Equation.3">
                  <p:embed/>
                </p:oleObj>
              </mc:Choice>
              <mc:Fallback>
                <p:oleObj r:id="rId5" imgW="1829594" imgH="43198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702300"/>
                        <a:ext cx="41910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9" name="Text Box 5">
            <a:extLst>
              <a:ext uri="{FF2B5EF4-FFF2-40B4-BE49-F238E27FC236}">
                <a16:creationId xmlns:a16="http://schemas.microsoft.com/office/drawing/2014/main" id="{5668194D-75AA-41F0-BF9F-9307F3A6B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40138"/>
            <a:ext cx="3048000" cy="11699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</a:t>
            </a:r>
            <a:r>
              <a:rPr lang="en-US" altLang="zh-CN" sz="2800" b="1" i="1" baseline="-25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应力的增量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rgbClr val="00FF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800" b="1" i="1" baseline="-25000">
                <a:solidFill>
                  <a:srgbClr val="00FF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FF00"/>
                </a:solidFill>
                <a:latin typeface="Times New Roman" panose="02020603050405020304" pitchFamily="18" charset="0"/>
              </a:rPr>
              <a:t>–</a:t>
            </a:r>
            <a:r>
              <a:rPr lang="en-US" altLang="zh-CN" sz="2800"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00FF00"/>
                </a:solidFill>
                <a:latin typeface="Times New Roman" panose="02020603050405020304" pitchFamily="18" charset="0"/>
              </a:rPr>
              <a:t>施加力的时间</a:t>
            </a:r>
          </a:p>
        </p:txBody>
      </p:sp>
      <p:graphicFrame>
        <p:nvGraphicFramePr>
          <p:cNvPr id="88070" name="Object 6">
            <a:extLst>
              <a:ext uri="{FF2B5EF4-FFF2-40B4-BE49-F238E27FC236}">
                <a16:creationId xmlns:a16="http://schemas.microsoft.com/office/drawing/2014/main" id="{F6DA286C-6C4F-4E1C-ADCF-55B78E7C6B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0588" y="2097088"/>
          <a:ext cx="2919412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6" r:id="rId7" imgW="1452845" imgH="662701" progId="Equation.3">
                  <p:embed/>
                </p:oleObj>
              </mc:Choice>
              <mc:Fallback>
                <p:oleObj r:id="rId7" imgW="1452845" imgH="6627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2097088"/>
                        <a:ext cx="2919412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1" name="Text Box 7">
            <a:extLst>
              <a:ext uri="{FF2B5EF4-FFF2-40B4-BE49-F238E27FC236}">
                <a16:creationId xmlns:a16="http://schemas.microsoft.com/office/drawing/2014/main" id="{63057AF3-A9F8-467F-B48F-5728115C8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219200"/>
            <a:ext cx="1447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anose="02020603050405020304" pitchFamily="18" charset="0"/>
              </a:rPr>
              <a:t>柔量 </a:t>
            </a:r>
            <a:r>
              <a:rPr lang="en-US" altLang="zh-CN" i="1">
                <a:latin typeface="Times New Roman" panose="02020603050405020304" pitchFamily="18" charset="0"/>
              </a:rPr>
              <a:t>D</a:t>
            </a:r>
          </a:p>
        </p:txBody>
      </p:sp>
      <p:pic>
        <p:nvPicPr>
          <p:cNvPr id="88072" name="Picture 8">
            <a:extLst>
              <a:ext uri="{FF2B5EF4-FFF2-40B4-BE49-F238E27FC236}">
                <a16:creationId xmlns:a16="http://schemas.microsoft.com/office/drawing/2014/main" id="{D5237DA6-2190-417B-88DC-692A6DCA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609600"/>
            <a:ext cx="406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3" name="Rectangle 9">
            <a:extLst>
              <a:ext uri="{FF2B5EF4-FFF2-40B4-BE49-F238E27FC236}">
                <a16:creationId xmlns:a16="http://schemas.microsoft.com/office/drawing/2014/main" id="{4F14427D-91CA-4869-8F64-AC06B60D4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4191000" cy="6858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玻尔兹曼叠加原理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D46F88-F3F0-48D1-91FF-215B02DD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3" y="1447852"/>
            <a:ext cx="8874825" cy="4343286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9A77D3E8-48C9-4230-BCCE-AB9F0521F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6553140" cy="6858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分子理论</a:t>
            </a:r>
            <a:r>
              <a:rPr lang="en-US" altLang="zh-CN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“蛇形”理论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8662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8EA35799-48C4-4094-8EF1-59CACBAFF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6553140" cy="6858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分子理论</a:t>
            </a:r>
            <a:r>
              <a:rPr lang="en-US" altLang="zh-CN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“蛇形”理论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989C08-9DE5-45C5-8C4E-380F710A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9" y="1524050"/>
            <a:ext cx="8859601" cy="396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09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0C7644-3758-4C5C-BA65-7A8615E67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2" y="1562149"/>
            <a:ext cx="8704052" cy="3733702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FB6FD996-90E4-481D-BF21-9B1270BA1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6553140" cy="6858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分子理论</a:t>
            </a:r>
            <a:r>
              <a:rPr lang="en-US" altLang="zh-CN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“蛇形”理论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9783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12A959-FD66-4DF7-B743-CCCCF614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2" y="2247301"/>
            <a:ext cx="7821551" cy="11442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D2FDD4-2257-43FE-AE84-F0928C25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4" y="4038584"/>
            <a:ext cx="8229384" cy="12608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801495-5476-4F4B-96C8-DFCF25F9E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732" y="228684"/>
            <a:ext cx="1631700" cy="1936000"/>
          </a:xfrm>
          <a:prstGeom prst="rect">
            <a:avLst/>
          </a:prstGeom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F128D083-7529-4E94-AAC4-178842DD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6553140" cy="6858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分子理论</a:t>
            </a:r>
            <a:r>
              <a:rPr lang="en-US" altLang="zh-CN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“蛇形”理论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013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2400CC-FD22-4E0E-9BBD-B1922A8E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8" y="1371654"/>
            <a:ext cx="9006475" cy="3962296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654C227-DAC4-4652-A11F-5F0732F68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6553140" cy="6858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分子理论</a:t>
            </a:r>
            <a:r>
              <a:rPr lang="en-US" altLang="zh-CN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“蛇形”理论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6197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771454-B0F3-4DC7-B188-216F5C12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7" y="1524050"/>
            <a:ext cx="8882465" cy="3809900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13F4439-EB33-49F3-BDBB-2F55D824E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6553140" cy="6858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分子理论</a:t>
            </a:r>
            <a:r>
              <a:rPr lang="en-US" altLang="zh-CN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“蛇形”理论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8576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C955079-82CE-4C5C-BC57-BBF72E655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6553140" cy="6858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分子理论</a:t>
            </a:r>
            <a:r>
              <a:rPr lang="en-US" altLang="zh-CN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“蛇形”理论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ACBED4-80D4-4857-8816-3966D60538C4}"/>
              </a:ext>
            </a:extLst>
          </p:cNvPr>
          <p:cNvSpPr txBox="1"/>
          <p:nvPr/>
        </p:nvSpPr>
        <p:spPr>
          <a:xfrm>
            <a:off x="457308" y="1247239"/>
            <a:ext cx="7772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对于蛇形模型，一条链的最大松弛时间</a:t>
            </a:r>
            <a:r>
              <a:rPr lang="el-GR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τ</a:t>
            </a:r>
            <a:r>
              <a:rPr lang="en-US" altLang="zh-CN" sz="2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是与此链从管子中扩散出去所需的时间标度相同。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54BA50-26C2-4A70-8235-F2A0A7D64592}"/>
              </a:ext>
            </a:extLst>
          </p:cNvPr>
          <p:cNvSpPr/>
          <p:nvPr/>
        </p:nvSpPr>
        <p:spPr>
          <a:xfrm>
            <a:off x="609704" y="2164325"/>
            <a:ext cx="3276570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一条链在外力作用下运动，使其不再受原来管子约束而发生整个链的松弛问题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BD93B9-E834-45BC-8AF3-70173392D73C}"/>
              </a:ext>
            </a:extLst>
          </p:cNvPr>
          <p:cNvSpPr/>
          <p:nvPr/>
        </p:nvSpPr>
        <p:spPr>
          <a:xfrm>
            <a:off x="5987207" y="2115048"/>
            <a:ext cx="2362138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聚合物通过与其自身长度相同的约束管的扩散问题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A54E901-C7FC-4725-BA77-989EDB3E4431}"/>
              </a:ext>
            </a:extLst>
          </p:cNvPr>
          <p:cNvSpPr/>
          <p:nvPr/>
        </p:nvSpPr>
        <p:spPr>
          <a:xfrm>
            <a:off x="4280947" y="2401873"/>
            <a:ext cx="1523960" cy="4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3F04FB9-EC21-46D5-9A62-EDC815BBD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75567"/>
              </p:ext>
            </p:extLst>
          </p:nvPr>
        </p:nvGraphicFramePr>
        <p:xfrm>
          <a:off x="3440920" y="3429000"/>
          <a:ext cx="2262159" cy="83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6" name="Equation" r:id="rId3" imgW="622080" imgH="228600" progId="Equation.DSMT4">
                  <p:embed/>
                </p:oleObj>
              </mc:Choice>
              <mc:Fallback>
                <p:oleObj name="Equation" r:id="rId3" imgW="622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0920" y="3429000"/>
                        <a:ext cx="2262159" cy="830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4847C91-3DC7-453E-BDE1-99D2A73BCFD6}"/>
              </a:ext>
            </a:extLst>
          </p:cNvPr>
          <p:cNvCxnSpPr/>
          <p:nvPr/>
        </p:nvCxnSpPr>
        <p:spPr>
          <a:xfrm flipH="1">
            <a:off x="3236278" y="3970461"/>
            <a:ext cx="228594" cy="304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BA2C885-7BD0-4FD9-9A30-BCBEE63228F3}"/>
              </a:ext>
            </a:extLst>
          </p:cNvPr>
          <p:cNvSpPr txBox="1"/>
          <p:nvPr/>
        </p:nvSpPr>
        <p:spPr>
          <a:xfrm>
            <a:off x="2076690" y="4343376"/>
            <a:ext cx="150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链在管子中的运动速度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831F24-96D6-4640-B9C8-A847060AAF11}"/>
              </a:ext>
            </a:extLst>
          </p:cNvPr>
          <p:cNvCxnSpPr>
            <a:cxnSpLocks/>
          </p:cNvCxnSpPr>
          <p:nvPr/>
        </p:nvCxnSpPr>
        <p:spPr>
          <a:xfrm>
            <a:off x="4529084" y="4122857"/>
            <a:ext cx="271510" cy="296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5759A2F-14E0-4051-BACE-641E8FA87115}"/>
              </a:ext>
            </a:extLst>
          </p:cNvPr>
          <p:cNvCxnSpPr>
            <a:cxnSpLocks/>
          </p:cNvCxnSpPr>
          <p:nvPr/>
        </p:nvCxnSpPr>
        <p:spPr>
          <a:xfrm>
            <a:off x="5476742" y="4111638"/>
            <a:ext cx="271510" cy="296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F443C11-0FED-4D25-AA3A-A213199365C0}"/>
              </a:ext>
            </a:extLst>
          </p:cNvPr>
          <p:cNvSpPr txBox="1"/>
          <p:nvPr/>
        </p:nvSpPr>
        <p:spPr>
          <a:xfrm>
            <a:off x="3829244" y="4365789"/>
            <a:ext cx="150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链在管子中的迁移率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029EDF-85FE-492A-81B5-B333A18A3E56}"/>
              </a:ext>
            </a:extLst>
          </p:cNvPr>
          <p:cNvSpPr txBox="1"/>
          <p:nvPr/>
        </p:nvSpPr>
        <p:spPr>
          <a:xfrm>
            <a:off x="5234839" y="4365788"/>
            <a:ext cx="150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施加于链上的恒定力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C1DE57-A6C3-455F-88F6-1A858A0686A3}"/>
              </a:ext>
            </a:extLst>
          </p:cNvPr>
          <p:cNvSpPr txBox="1"/>
          <p:nvPr/>
        </p:nvSpPr>
        <p:spPr>
          <a:xfrm>
            <a:off x="484786" y="5310408"/>
            <a:ext cx="836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为了使不同长度的分子链具有相同的速度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必定与链长成正比</a:t>
            </a:r>
            <a:endParaRPr lang="zh-CN" altLang="en-US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A18A24C-01FB-47C3-B4EE-51EDBB466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977172"/>
              </p:ext>
            </p:extLst>
          </p:nvPr>
        </p:nvGraphicFramePr>
        <p:xfrm>
          <a:off x="685902" y="5908738"/>
          <a:ext cx="1271201" cy="564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7" name="Equation" r:id="rId5" imgW="457200" imgH="203040" progId="Equation.DSMT4">
                  <p:embed/>
                </p:oleObj>
              </mc:Choice>
              <mc:Fallback>
                <p:oleObj name="Equation" r:id="rId5" imgW="4572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902" y="5908738"/>
                        <a:ext cx="1271201" cy="564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5056BCE4-A321-417E-A3C4-0E46CD6A3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379670"/>
              </p:ext>
            </p:extLst>
          </p:nvPr>
        </p:nvGraphicFramePr>
        <p:xfrm>
          <a:off x="3262859" y="5672317"/>
          <a:ext cx="1448557" cy="98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8" name="Equation" r:id="rId7" imgW="634680" imgH="431640" progId="Equation.DSMT4">
                  <p:embed/>
                </p:oleObj>
              </mc:Choice>
              <mc:Fallback>
                <p:oleObj name="Equation" r:id="rId7" imgW="6346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62859" y="5672317"/>
                        <a:ext cx="1448557" cy="98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32AB9C59-612C-49D9-81B2-B65693BF6D50}"/>
              </a:ext>
            </a:extLst>
          </p:cNvPr>
          <p:cNvSpPr txBox="1"/>
          <p:nvPr/>
        </p:nvSpPr>
        <p:spPr>
          <a:xfrm>
            <a:off x="2467131" y="6000441"/>
            <a:ext cx="72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AF7807C9-198C-49C7-B409-166CEBBDB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301562"/>
              </p:ext>
            </p:extLst>
          </p:nvPr>
        </p:nvGraphicFramePr>
        <p:xfrm>
          <a:off x="6108185" y="5908738"/>
          <a:ext cx="2121319" cy="515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9" name="Equation" r:id="rId9" imgW="939600" imgH="228600" progId="Equation.DSMT4">
                  <p:embed/>
                </p:oleObj>
              </mc:Choice>
              <mc:Fallback>
                <p:oleObj name="Equation" r:id="rId9" imgW="939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08185" y="5908738"/>
                        <a:ext cx="2121319" cy="515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09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006D00A-7643-447D-B786-8790A44C9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29718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本章内容</a:t>
            </a:r>
          </a:p>
        </p:txBody>
      </p:sp>
      <p:sp>
        <p:nvSpPr>
          <p:cNvPr id="13315" name="Text Box 3" descr="画布">
            <a:extLst>
              <a:ext uri="{FF2B5EF4-FFF2-40B4-BE49-F238E27FC236}">
                <a16:creationId xmlns:a16="http://schemas.microsoft.com/office/drawing/2014/main" id="{D5A26C2B-1838-4ACE-8C31-6EB5A152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0"/>
            <a:ext cx="7924800" cy="1066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6600"/>
                </a:solidFill>
                <a:ea typeface="黑体" panose="02010609060101010101" pitchFamily="49" charset="-122"/>
              </a:rPr>
              <a:t> 聚合物的力学松弛现象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ea typeface="黑体" panose="02010609060101010101" pitchFamily="49" charset="-122"/>
              </a:rPr>
              <a:t>  蠕变，应力松弛，滞后</a:t>
            </a:r>
          </a:p>
        </p:txBody>
      </p:sp>
      <p:sp>
        <p:nvSpPr>
          <p:cNvPr id="13316" name="Text Box 4" descr="画布">
            <a:extLst>
              <a:ext uri="{FF2B5EF4-FFF2-40B4-BE49-F238E27FC236}">
                <a16:creationId xmlns:a16="http://schemas.microsoft.com/office/drawing/2014/main" id="{560A99C6-9A34-4388-8D02-DB5164E0F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971800"/>
            <a:ext cx="7924800" cy="1066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6600"/>
                </a:solidFill>
                <a:ea typeface="黑体" panose="02010609060101010101" pitchFamily="49" charset="-122"/>
              </a:rPr>
              <a:t> 粘弹性的数学描述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ea typeface="黑体" panose="02010609060101010101" pitchFamily="49" charset="-122"/>
              </a:rPr>
              <a:t>  力学模型，</a:t>
            </a:r>
            <a:r>
              <a:rPr lang="en-US" altLang="zh-CN" sz="2400" b="1">
                <a:solidFill>
                  <a:srgbClr val="000066"/>
                </a:solidFill>
                <a:ea typeface="黑体" panose="02010609060101010101" pitchFamily="49" charset="-122"/>
              </a:rPr>
              <a:t>Boltzmann</a:t>
            </a:r>
            <a:r>
              <a:rPr lang="zh-CN" altLang="en-US" sz="2400" b="1">
                <a:solidFill>
                  <a:srgbClr val="000066"/>
                </a:solidFill>
                <a:ea typeface="黑体" panose="02010609060101010101" pitchFamily="49" charset="-122"/>
              </a:rPr>
              <a:t>叠加原理</a:t>
            </a:r>
          </a:p>
        </p:txBody>
      </p:sp>
      <p:sp>
        <p:nvSpPr>
          <p:cNvPr id="13317" name="Text Box 5" descr="画布">
            <a:extLst>
              <a:ext uri="{FF2B5EF4-FFF2-40B4-BE49-F238E27FC236}">
                <a16:creationId xmlns:a16="http://schemas.microsoft.com/office/drawing/2014/main" id="{50F3467F-7439-4F08-ADFA-5C63AF28E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19600"/>
            <a:ext cx="7924800" cy="51752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006600"/>
                </a:solidFill>
                <a:ea typeface="黑体" panose="02010609060101010101" pitchFamily="49" charset="-122"/>
              </a:rPr>
              <a:t> 时温等效和叠加</a:t>
            </a:r>
            <a:endParaRPr lang="zh-CN" altLang="en-US" sz="2400" b="1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07782B2-F32A-4081-8498-FFEE570E3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6553140" cy="6858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分子理论</a:t>
            </a:r>
            <a:r>
              <a:rPr lang="en-US" altLang="zh-CN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“蛇形”理论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DA5FF0-F6E2-4781-8867-97D13C80BCC9}"/>
              </a:ext>
            </a:extLst>
          </p:cNvPr>
          <p:cNvSpPr txBox="1"/>
          <p:nvPr/>
        </p:nvSpPr>
        <p:spPr>
          <a:xfrm>
            <a:off x="533506" y="1201584"/>
            <a:ext cx="457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根据扩散的</a:t>
            </a:r>
            <a:r>
              <a:rPr lang="en-US" altLang="zh-CN" sz="2000" dirty="0"/>
              <a:t>Nernst-Einstein</a:t>
            </a:r>
            <a:r>
              <a:rPr lang="zh-CN" altLang="en-US" sz="2000" dirty="0"/>
              <a:t>方程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3CF9192-51CC-4591-BEFC-1CDAAB610A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488248"/>
              </p:ext>
            </p:extLst>
          </p:nvPr>
        </p:nvGraphicFramePr>
        <p:xfrm>
          <a:off x="1828872" y="1631600"/>
          <a:ext cx="3979840" cy="81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99" name="Equation" r:id="rId3" imgW="1930320" imgH="393480" progId="Equation.DSMT4">
                  <p:embed/>
                </p:oleObj>
              </mc:Choice>
              <mc:Fallback>
                <p:oleObj name="Equation" r:id="rId3" imgW="19303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72" y="1631600"/>
                        <a:ext cx="3979840" cy="81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14E8C0E-6B6E-44C1-99E5-A327E16486E4}"/>
              </a:ext>
            </a:extLst>
          </p:cNvPr>
          <p:cNvSpPr txBox="1"/>
          <p:nvPr/>
        </p:nvSpPr>
        <p:spPr>
          <a:xfrm>
            <a:off x="533506" y="2667020"/>
            <a:ext cx="75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扩散系数</a:t>
            </a:r>
            <a:r>
              <a:rPr lang="en-US" altLang="zh-CN" sz="2000" dirty="0" err="1"/>
              <a:t>D</a:t>
            </a:r>
            <a:r>
              <a:rPr lang="en-US" altLang="zh-CN" sz="2000" baseline="-25000" dirty="0" err="1"/>
              <a:t>tube</a:t>
            </a:r>
            <a:r>
              <a:rPr lang="zh-CN" altLang="en-US" sz="2000" dirty="0"/>
              <a:t>与扩散时间     </a:t>
            </a:r>
            <a:r>
              <a:rPr lang="en-US" altLang="zh-CN" sz="2000" dirty="0"/>
              <a:t>,</a:t>
            </a:r>
            <a:r>
              <a:rPr lang="zh-CN" altLang="en-US" sz="2000" dirty="0"/>
              <a:t>扩散均方根距离     有如下关系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FCFD7B5-CE3E-4B78-9C5C-1695411ACB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431840"/>
              </p:ext>
            </p:extLst>
          </p:nvPr>
        </p:nvGraphicFramePr>
        <p:xfrm>
          <a:off x="3464138" y="2752057"/>
          <a:ext cx="269684" cy="295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00" name="Equation" r:id="rId5" imgW="126720" imgH="139680" progId="Equation.DSMT4">
                  <p:embed/>
                </p:oleObj>
              </mc:Choice>
              <mc:Fallback>
                <p:oleObj name="Equation" r:id="rId5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64138" y="2752057"/>
                        <a:ext cx="269684" cy="295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F9E7E24-7073-4E15-A695-4A2097439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782474"/>
              </p:ext>
            </p:extLst>
          </p:nvPr>
        </p:nvGraphicFramePr>
        <p:xfrm>
          <a:off x="5580116" y="2675859"/>
          <a:ext cx="457192" cy="36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01" name="Equation" r:id="rId7" imgW="304560" imgH="241200" progId="Equation.DSMT4">
                  <p:embed/>
                </p:oleObj>
              </mc:Choice>
              <mc:Fallback>
                <p:oleObj name="Equation" r:id="rId7" imgW="304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0116" y="2675859"/>
                        <a:ext cx="457192" cy="361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B6294B4-EC8C-4BFA-9E72-DD576DB16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47767"/>
              </p:ext>
            </p:extLst>
          </p:nvPr>
        </p:nvGraphicFramePr>
        <p:xfrm>
          <a:off x="3124355" y="4212979"/>
          <a:ext cx="1509725" cy="68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02"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4355" y="4212979"/>
                        <a:ext cx="1509725" cy="68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6FDFF5B-BD7A-4859-BC2C-4A7F653C3B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330298"/>
              </p:ext>
            </p:extLst>
          </p:nvPr>
        </p:nvGraphicFramePr>
        <p:xfrm>
          <a:off x="2743248" y="3169856"/>
          <a:ext cx="2641542" cy="68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03" name="Equation" r:id="rId11" imgW="863280" imgH="241200" progId="Equation.DSMT4">
                  <p:embed/>
                </p:oleObj>
              </mc:Choice>
              <mc:Fallback>
                <p:oleObj name="Equation" r:id="rId11" imgW="863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43248" y="3169856"/>
                        <a:ext cx="2641542" cy="68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260F7D6-D0B9-40F0-8558-B85430986262}"/>
              </a:ext>
            </a:extLst>
          </p:cNvPr>
          <p:cNvCxnSpPr>
            <a:cxnSpLocks/>
          </p:cNvCxnSpPr>
          <p:nvPr/>
        </p:nvCxnSpPr>
        <p:spPr>
          <a:xfrm flipH="1">
            <a:off x="3200436" y="4895253"/>
            <a:ext cx="193902" cy="331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63A72D4-8D5D-4D7C-A902-65FA2C6B7079}"/>
              </a:ext>
            </a:extLst>
          </p:cNvPr>
          <p:cNvSpPr txBox="1"/>
          <p:nvPr/>
        </p:nvSpPr>
        <p:spPr>
          <a:xfrm>
            <a:off x="2294948" y="5232795"/>
            <a:ext cx="16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最大松弛时间</a:t>
            </a:r>
          </a:p>
        </p:txBody>
      </p:sp>
    </p:spTree>
    <p:extLst>
      <p:ext uri="{BB962C8B-B14F-4D97-AF65-F5344CB8AC3E}">
        <p14:creationId xmlns:p14="http://schemas.microsoft.com/office/powerpoint/2010/main" val="3769595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6B608E-F65A-4613-9888-57CB49D8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" y="1600248"/>
            <a:ext cx="8000790" cy="11541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A0F8F0-39FC-49C1-983D-FAD159054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" y="3419369"/>
            <a:ext cx="7887487" cy="1381195"/>
          </a:xfrm>
          <a:prstGeom prst="rect">
            <a:avLst/>
          </a:prstGeom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21674F5B-3208-4454-8D66-2AFD0D09B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6553140" cy="6858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FF00"/>
                </a:solidFill>
                <a:ea typeface="黑体" panose="02010609060101010101" pitchFamily="49" charset="-122"/>
              </a:rPr>
              <a:t>“蛇形”理论评价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0286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>
            <a:extLst>
              <a:ext uri="{FF2B5EF4-FFF2-40B4-BE49-F238E27FC236}">
                <a16:creationId xmlns:a16="http://schemas.microsoft.com/office/drawing/2014/main" id="{96DB5944-38EF-4DD5-A662-918B234FD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6375400" cy="474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5" name="Text Box 3">
            <a:extLst>
              <a:ext uri="{FF2B5EF4-FFF2-40B4-BE49-F238E27FC236}">
                <a16:creationId xmlns:a16="http://schemas.microsoft.com/office/drawing/2014/main" id="{7EBBEBCB-05A7-4D03-A375-04F6587D8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6019800" cy="1044575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同一个力学松弛行为：较高温度、短时间下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                        较低温度、长时间下</a:t>
            </a:r>
          </a:p>
        </p:txBody>
      </p:sp>
      <p:sp>
        <p:nvSpPr>
          <p:cNvPr id="90116" name="AutoShape 4">
            <a:extLst>
              <a:ext uri="{FF2B5EF4-FFF2-40B4-BE49-F238E27FC236}">
                <a16:creationId xmlns:a16="http://schemas.microsoft.com/office/drawing/2014/main" id="{94791EB7-A965-460A-B727-F4D0E6C03851}"/>
              </a:ext>
            </a:extLst>
          </p:cNvPr>
          <p:cNvSpPr>
            <a:spLocks/>
          </p:cNvSpPr>
          <p:nvPr/>
        </p:nvSpPr>
        <p:spPr bwMode="auto">
          <a:xfrm>
            <a:off x="3200400" y="1371600"/>
            <a:ext cx="76200" cy="685800"/>
          </a:xfrm>
          <a:prstGeom prst="leftBrace">
            <a:avLst>
              <a:gd name="adj1" fmla="val 75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11719E71-C1C3-4038-969B-B736B8036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447800"/>
            <a:ext cx="18288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都可观察到</a:t>
            </a:r>
          </a:p>
        </p:txBody>
      </p:sp>
      <p:sp>
        <p:nvSpPr>
          <p:cNvPr id="90118" name="Rectangle 6">
            <a:extLst>
              <a:ext uri="{FF2B5EF4-FFF2-40B4-BE49-F238E27FC236}">
                <a16:creationId xmlns:a16="http://schemas.microsoft.com/office/drawing/2014/main" id="{F4C99E5E-A349-49E3-AB7D-B824A1B3E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811588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7.3 时温等效原理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34593D4E-F702-45E0-879F-03EB0042F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479550"/>
            <a:ext cx="6019800" cy="1042988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同一个力学松弛行为：较高温度、短时间下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                        较低温度、长时间下</a:t>
            </a:r>
          </a:p>
        </p:txBody>
      </p:sp>
      <p:sp>
        <p:nvSpPr>
          <p:cNvPr id="91139" name="AutoShape 3">
            <a:extLst>
              <a:ext uri="{FF2B5EF4-FFF2-40B4-BE49-F238E27FC236}">
                <a16:creationId xmlns:a16="http://schemas.microsoft.com/office/drawing/2014/main" id="{91F2271A-0114-47B7-BDF5-73D93C6A8E66}"/>
              </a:ext>
            </a:extLst>
          </p:cNvPr>
          <p:cNvSpPr>
            <a:spLocks/>
          </p:cNvSpPr>
          <p:nvPr/>
        </p:nvSpPr>
        <p:spPr bwMode="auto">
          <a:xfrm>
            <a:off x="3200400" y="1631950"/>
            <a:ext cx="76200" cy="685800"/>
          </a:xfrm>
          <a:prstGeom prst="leftBrace">
            <a:avLst>
              <a:gd name="adj1" fmla="val 75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6E821B3B-6442-40E4-B388-05F7E42F2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692275"/>
            <a:ext cx="18288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都可观察到</a:t>
            </a: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9C502CAA-A4C1-4034-8056-75C89DCC3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001963"/>
            <a:ext cx="1981200" cy="519112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时温等效</a:t>
            </a:r>
          </a:p>
        </p:txBody>
      </p:sp>
      <p:sp>
        <p:nvSpPr>
          <p:cNvPr id="91142" name="Text Box 6" descr="画布">
            <a:extLst>
              <a:ext uri="{FF2B5EF4-FFF2-40B4-BE49-F238E27FC236}">
                <a16:creationId xmlns:a16="http://schemas.microsoft.com/office/drawing/2014/main" id="{B816F118-2176-46FC-BDBB-F29AB11D6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911475"/>
            <a:ext cx="5181600" cy="82232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升高温度与延长时间</a:t>
            </a:r>
            <a:r>
              <a:rPr lang="zh-CN" altLang="en-US" sz="2400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具有相同的力学性能变化效果</a:t>
            </a:r>
          </a:p>
        </p:txBody>
      </p:sp>
      <p:sp>
        <p:nvSpPr>
          <p:cNvPr id="91143" name="Text Box 7" descr="新闻纸">
            <a:extLst>
              <a:ext uri="{FF2B5EF4-FFF2-40B4-BE49-F238E27FC236}">
                <a16:creationId xmlns:a16="http://schemas.microsoft.com/office/drawing/2014/main" id="{57F51354-5943-4875-83B7-B764B2FBE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360863"/>
            <a:ext cx="8763000" cy="19573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时温等效原理：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ahoma" panose="020B0604030504040204" pitchFamily="34" charset="0"/>
                <a:ea typeface="黑体" panose="02010609060101010101" pitchFamily="49" charset="-122"/>
              </a:rPr>
              <a:t>      </a:t>
            </a:r>
            <a:r>
              <a:rPr lang="zh-CN" altLang="en-US" sz="240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升高温度与延长时间</a:t>
            </a: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对分子运动或高聚物的粘弹行为都是等效的，这个等效性可以借助转换因子</a:t>
            </a:r>
            <a:r>
              <a:rPr lang="en-US" altLang="zh-CN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a</a:t>
            </a:r>
            <a:r>
              <a:rPr lang="en-US" altLang="zh-CN" sz="1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，将在某一温度下测定的力学数据转换成另一温度下的数据。</a:t>
            </a:r>
          </a:p>
        </p:txBody>
      </p:sp>
      <p:sp>
        <p:nvSpPr>
          <p:cNvPr id="91144" name="Rectangle 8">
            <a:extLst>
              <a:ext uri="{FF2B5EF4-FFF2-40B4-BE49-F238E27FC236}">
                <a16:creationId xmlns:a16="http://schemas.microsoft.com/office/drawing/2014/main" id="{78C36AF2-F7CB-404B-81F1-34C2E0366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811588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7.3 时温等效原理</a:t>
            </a:r>
          </a:p>
        </p:txBody>
      </p:sp>
      <p:sp>
        <p:nvSpPr>
          <p:cNvPr id="91145" name="AutoShape 9">
            <a:extLst>
              <a:ext uri="{FF2B5EF4-FFF2-40B4-BE49-F238E27FC236}">
                <a16:creationId xmlns:a16="http://schemas.microsoft.com/office/drawing/2014/main" id="{E5EB1163-A804-4536-B7F0-D2C7A7C87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140075"/>
            <a:ext cx="762000" cy="304800"/>
          </a:xfrm>
          <a:prstGeom prst="leftArrow">
            <a:avLst>
              <a:gd name="adj1" fmla="val 50000"/>
              <a:gd name="adj2" fmla="val 62500"/>
            </a:avLst>
          </a:prstGeom>
          <a:solidFill>
            <a:srgbClr val="CC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1146" name="AutoShape 10">
            <a:extLst>
              <a:ext uri="{FF2B5EF4-FFF2-40B4-BE49-F238E27FC236}">
                <a16:creationId xmlns:a16="http://schemas.microsoft.com/office/drawing/2014/main" id="{F1AEDE1A-DCB9-4013-8EF5-E52F80EA2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36220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 descr="新闻纸">
            <a:extLst>
              <a:ext uri="{FF2B5EF4-FFF2-40B4-BE49-F238E27FC236}">
                <a16:creationId xmlns:a16="http://schemas.microsoft.com/office/drawing/2014/main" id="{FDBB18BB-B9EA-4CA5-8167-2CA01B803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143000"/>
            <a:ext cx="8763000" cy="96837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对于非晶聚合物，在不同温度下获得的粘弹性数据，包括蠕变、应力松弛、动态力学试验，均可通过沿着时间轴平移叠合在一起。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8F9A35E4-672B-47BC-89F8-3E55D236B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811588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7.3 时温等效原理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E5CC44A3-0634-4EAD-83D3-59EF7692D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0"/>
            <a:ext cx="838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A5002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例：</a:t>
            </a:r>
            <a:r>
              <a:rPr lang="en-US" altLang="zh-CN" sz="2000">
                <a:solidFill>
                  <a:srgbClr val="A5002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1200" b="1">
                <a:solidFill>
                  <a:srgbClr val="A5002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1200" b="1">
                <a:solidFill>
                  <a:srgbClr val="A5002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，</a:t>
            </a:r>
            <a:r>
              <a:rPr lang="en-US" altLang="zh-CN" sz="2000">
                <a:solidFill>
                  <a:srgbClr val="A5002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1400" b="1">
                <a:solidFill>
                  <a:srgbClr val="A5002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000">
                <a:solidFill>
                  <a:srgbClr val="A5002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两个温度下，理想高聚物拉伸模量对时间对数曲线</a:t>
            </a:r>
          </a:p>
        </p:txBody>
      </p:sp>
      <p:grpSp>
        <p:nvGrpSpPr>
          <p:cNvPr id="92165" name="Group 5">
            <a:extLst>
              <a:ext uri="{FF2B5EF4-FFF2-40B4-BE49-F238E27FC236}">
                <a16:creationId xmlns:a16="http://schemas.microsoft.com/office/drawing/2014/main" id="{5E5D5BF5-EBD6-4C53-8E0B-3B840F14BE9D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895600"/>
            <a:ext cx="5638800" cy="2667000"/>
            <a:chOff x="0" y="0"/>
            <a:chExt cx="3552" cy="1680"/>
          </a:xfrm>
        </p:grpSpPr>
        <p:sp>
          <p:nvSpPr>
            <p:cNvPr id="92173" name="Text Box 6">
              <a:extLst>
                <a:ext uri="{FF2B5EF4-FFF2-40B4-BE49-F238E27FC236}">
                  <a16:creationId xmlns:a16="http://schemas.microsoft.com/office/drawing/2014/main" id="{5AECD0CD-68A8-45FE-8E35-FE7BC426C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92"/>
              <a:ext cx="12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lgt</a:t>
              </a:r>
            </a:p>
          </p:txBody>
        </p:sp>
        <p:sp>
          <p:nvSpPr>
            <p:cNvPr id="92174" name="Line 7">
              <a:extLst>
                <a:ext uri="{FF2B5EF4-FFF2-40B4-BE49-F238E27FC236}">
                  <a16:creationId xmlns:a16="http://schemas.microsoft.com/office/drawing/2014/main" id="{3C1C1C13-9EBE-4D72-BD0D-68C4116EB8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96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75" name="Line 8">
              <a:extLst>
                <a:ext uri="{FF2B5EF4-FFF2-40B4-BE49-F238E27FC236}">
                  <a16:creationId xmlns:a16="http://schemas.microsoft.com/office/drawing/2014/main" id="{CD735BED-AC4D-44CE-838F-686F78B7A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392"/>
              <a:ext cx="19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92176" name="Group 9">
              <a:extLst>
                <a:ext uri="{FF2B5EF4-FFF2-40B4-BE49-F238E27FC236}">
                  <a16:creationId xmlns:a16="http://schemas.microsoft.com/office/drawing/2014/main" id="{C6A52FF9-851A-4575-93BC-75AFE93F7DB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2" y="384"/>
              <a:ext cx="1392" cy="864"/>
              <a:chOff x="0" y="0"/>
              <a:chExt cx="1488" cy="928"/>
            </a:xfrm>
          </p:grpSpPr>
          <p:sp>
            <p:nvSpPr>
              <p:cNvPr id="92183" name="未知">
                <a:extLst>
                  <a:ext uri="{FF2B5EF4-FFF2-40B4-BE49-F238E27FC236}">
                    <a16:creationId xmlns:a16="http://schemas.microsoft.com/office/drawing/2014/main" id="{DA2AB95A-E766-4828-B418-C4A8B4561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488" cy="928"/>
              </a:xfrm>
              <a:custGeom>
                <a:avLst/>
                <a:gdLst>
                  <a:gd name="T0" fmla="*/ 0 w 1488"/>
                  <a:gd name="T1" fmla="*/ 912 h 928"/>
                  <a:gd name="T2" fmla="*/ 144 w 1488"/>
                  <a:gd name="T3" fmla="*/ 912 h 928"/>
                  <a:gd name="T4" fmla="*/ 336 w 1488"/>
                  <a:gd name="T5" fmla="*/ 816 h 928"/>
                  <a:gd name="T6" fmla="*/ 480 w 1488"/>
                  <a:gd name="T7" fmla="*/ 576 h 928"/>
                  <a:gd name="T8" fmla="*/ 576 w 1488"/>
                  <a:gd name="T9" fmla="*/ 192 h 928"/>
                  <a:gd name="T10" fmla="*/ 912 w 1488"/>
                  <a:gd name="T11" fmla="*/ 48 h 928"/>
                  <a:gd name="T12" fmla="*/ 1488 w 1488"/>
                  <a:gd name="T13" fmla="*/ 0 h 9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88" h="928">
                    <a:moveTo>
                      <a:pt x="0" y="912"/>
                    </a:moveTo>
                    <a:cubicBezTo>
                      <a:pt x="44" y="920"/>
                      <a:pt x="88" y="928"/>
                      <a:pt x="144" y="912"/>
                    </a:cubicBezTo>
                    <a:cubicBezTo>
                      <a:pt x="200" y="896"/>
                      <a:pt x="280" y="872"/>
                      <a:pt x="336" y="816"/>
                    </a:cubicBezTo>
                    <a:cubicBezTo>
                      <a:pt x="392" y="760"/>
                      <a:pt x="440" y="680"/>
                      <a:pt x="480" y="576"/>
                    </a:cubicBezTo>
                    <a:cubicBezTo>
                      <a:pt x="520" y="472"/>
                      <a:pt x="504" y="280"/>
                      <a:pt x="576" y="192"/>
                    </a:cubicBezTo>
                    <a:cubicBezTo>
                      <a:pt x="648" y="104"/>
                      <a:pt x="760" y="80"/>
                      <a:pt x="912" y="48"/>
                    </a:cubicBezTo>
                    <a:cubicBezTo>
                      <a:pt x="1064" y="16"/>
                      <a:pt x="1392" y="8"/>
                      <a:pt x="1488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184" name="未知">
                <a:extLst>
                  <a:ext uri="{FF2B5EF4-FFF2-40B4-BE49-F238E27FC236}">
                    <a16:creationId xmlns:a16="http://schemas.microsoft.com/office/drawing/2014/main" id="{1FB2ACC3-3EBD-4FAA-84E0-8BCD89C42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" y="16"/>
                <a:ext cx="1200" cy="912"/>
              </a:xfrm>
              <a:custGeom>
                <a:avLst/>
                <a:gdLst>
                  <a:gd name="T0" fmla="*/ 0 w 1200"/>
                  <a:gd name="T1" fmla="*/ 912 h 912"/>
                  <a:gd name="T2" fmla="*/ 432 w 1200"/>
                  <a:gd name="T3" fmla="*/ 864 h 912"/>
                  <a:gd name="T4" fmla="*/ 576 w 1200"/>
                  <a:gd name="T5" fmla="*/ 720 h 912"/>
                  <a:gd name="T6" fmla="*/ 672 w 1200"/>
                  <a:gd name="T7" fmla="*/ 432 h 912"/>
                  <a:gd name="T8" fmla="*/ 768 w 1200"/>
                  <a:gd name="T9" fmla="*/ 144 h 912"/>
                  <a:gd name="T10" fmla="*/ 1200 w 1200"/>
                  <a:gd name="T11" fmla="*/ 0 h 9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00" h="912">
                    <a:moveTo>
                      <a:pt x="0" y="912"/>
                    </a:moveTo>
                    <a:cubicBezTo>
                      <a:pt x="168" y="904"/>
                      <a:pt x="336" y="896"/>
                      <a:pt x="432" y="864"/>
                    </a:cubicBezTo>
                    <a:cubicBezTo>
                      <a:pt x="528" y="832"/>
                      <a:pt x="536" y="792"/>
                      <a:pt x="576" y="720"/>
                    </a:cubicBezTo>
                    <a:cubicBezTo>
                      <a:pt x="616" y="648"/>
                      <a:pt x="640" y="528"/>
                      <a:pt x="672" y="432"/>
                    </a:cubicBezTo>
                    <a:cubicBezTo>
                      <a:pt x="704" y="336"/>
                      <a:pt x="680" y="216"/>
                      <a:pt x="768" y="144"/>
                    </a:cubicBezTo>
                    <a:cubicBezTo>
                      <a:pt x="856" y="72"/>
                      <a:pt x="1028" y="36"/>
                      <a:pt x="1200" y="0"/>
                    </a:cubicBezTo>
                  </a:path>
                </a:pathLst>
              </a:custGeom>
              <a:noFill/>
              <a:ln w="28575" cap="flat" cmpd="sng">
                <a:solidFill>
                  <a:srgbClr val="CA1F0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185" name="Line 12">
                <a:extLst>
                  <a:ext uri="{FF2B5EF4-FFF2-40B4-BE49-F238E27FC236}">
                    <a16:creationId xmlns:a16="http://schemas.microsoft.com/office/drawing/2014/main" id="{50B49C13-9BCF-45C0-9962-0A062217D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40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186" name="Line 13">
                <a:extLst>
                  <a:ext uri="{FF2B5EF4-FFF2-40B4-BE49-F238E27FC236}">
                    <a16:creationId xmlns:a16="http://schemas.microsoft.com/office/drawing/2014/main" id="{F95AD278-4E7B-4870-8701-05B6825BD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40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2177" name="Line 14">
              <a:extLst>
                <a:ext uri="{FF2B5EF4-FFF2-40B4-BE49-F238E27FC236}">
                  <a16:creationId xmlns:a16="http://schemas.microsoft.com/office/drawing/2014/main" id="{A8C51C06-5760-452A-9443-6DC9C0139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768"/>
              <a:ext cx="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78" name="Line 15">
              <a:extLst>
                <a:ext uri="{FF2B5EF4-FFF2-40B4-BE49-F238E27FC236}">
                  <a16:creationId xmlns:a16="http://schemas.microsoft.com/office/drawing/2014/main" id="{F1DD53F6-F8E9-4E0B-90E7-219B648A4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768"/>
              <a:ext cx="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179" name="Text Box 16">
              <a:extLst>
                <a:ext uri="{FF2B5EF4-FFF2-40B4-BE49-F238E27FC236}">
                  <a16:creationId xmlns:a16="http://schemas.microsoft.com/office/drawing/2014/main" id="{41A68E72-9FE3-4AD7-AF90-C6A39D393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E(t)</a:t>
              </a:r>
            </a:p>
          </p:txBody>
        </p:sp>
        <p:sp>
          <p:nvSpPr>
            <p:cNvPr id="92180" name="Text Box 17">
              <a:extLst>
                <a:ext uri="{FF2B5EF4-FFF2-40B4-BE49-F238E27FC236}">
                  <a16:creationId xmlns:a16="http://schemas.microsoft.com/office/drawing/2014/main" id="{9E7F77C6-9D1C-4893-9792-0740D5805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392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Lg a</a:t>
              </a:r>
              <a:r>
                <a:rPr lang="en-US" altLang="zh-CN" sz="1600" b="1">
                  <a:latin typeface="Tahoma" panose="020B0604030504040204" pitchFamily="34" charset="0"/>
                  <a:ea typeface="黑体" panose="02010609060101010101" pitchFamily="49" charset="-122"/>
                </a:rPr>
                <a:t>T</a:t>
              </a:r>
            </a:p>
          </p:txBody>
        </p:sp>
        <p:sp>
          <p:nvSpPr>
            <p:cNvPr id="92181" name="Text Box 18">
              <a:extLst>
                <a:ext uri="{FF2B5EF4-FFF2-40B4-BE49-F238E27FC236}">
                  <a16:creationId xmlns:a16="http://schemas.microsoft.com/office/drawing/2014/main" id="{D3506334-9919-4B37-94B4-FEF514E21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768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T</a:t>
              </a:r>
              <a:r>
                <a:rPr lang="en-US" altLang="zh-CN" sz="1600" b="1">
                  <a:latin typeface="Tahoma" panose="020B0604030504040204" pitchFamily="34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92182" name="Rectangle 19">
              <a:extLst>
                <a:ext uri="{FF2B5EF4-FFF2-40B4-BE49-F238E27FC236}">
                  <a16:creationId xmlns:a16="http://schemas.microsoft.com/office/drawing/2014/main" id="{9C39C55C-AF54-49CF-AEF3-A598E3193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32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ahoma" panose="020B0604030504040204" pitchFamily="34" charset="0"/>
                  <a:ea typeface="黑体" panose="02010609060101010101" pitchFamily="49" charset="-122"/>
                </a:rPr>
                <a:t>T</a:t>
              </a:r>
              <a:r>
                <a:rPr lang="en-US" altLang="zh-CN" sz="1600" b="1">
                  <a:latin typeface="Tahoma" panose="020B0604030504040204" pitchFamily="34" charset="0"/>
                  <a:ea typeface="黑体" panose="02010609060101010101" pitchFamily="49" charset="-122"/>
                </a:rPr>
                <a:t>2</a:t>
              </a:r>
            </a:p>
          </p:txBody>
        </p:sp>
      </p:grpSp>
      <p:sp>
        <p:nvSpPr>
          <p:cNvPr id="92166" name="Text Box 20">
            <a:extLst>
              <a:ext uri="{FF2B5EF4-FFF2-40B4-BE49-F238E27FC236}">
                <a16:creationId xmlns:a16="http://schemas.microsoft.com/office/drawing/2014/main" id="{AC1EFF5B-B005-454D-BA42-C4CDB18FE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776913"/>
            <a:ext cx="5943600" cy="1004887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将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16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曲线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lgt</a:t>
            </a: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沿坐标移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lg a</a:t>
            </a:r>
            <a:r>
              <a:rPr lang="en-US" altLang="zh-CN" sz="16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zh-CN" altLang="en-US" sz="20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即与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16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线重叠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       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E(T</a:t>
            </a:r>
            <a:r>
              <a:rPr lang="en-US" altLang="zh-CN" sz="16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1,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16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)=E(T</a:t>
            </a:r>
            <a:r>
              <a:rPr lang="en-US" altLang="zh-CN" sz="16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2,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16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= t</a:t>
            </a:r>
            <a:r>
              <a:rPr lang="en-US" altLang="zh-CN" sz="16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1/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a</a:t>
            </a:r>
            <a:r>
              <a:rPr lang="en-US" altLang="zh-CN" sz="1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)</a:t>
            </a:r>
            <a:endParaRPr lang="en-US" altLang="zh-CN" sz="1600" b="1">
              <a:solidFill>
                <a:schemeClr val="bg1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92167" name="Text Box 21">
            <a:extLst>
              <a:ext uri="{FF2B5EF4-FFF2-40B4-BE49-F238E27FC236}">
                <a16:creationId xmlns:a16="http://schemas.microsoft.com/office/drawing/2014/main" id="{93BC1BD2-94EB-4926-BB66-1AA48945A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048000"/>
            <a:ext cx="17526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移动因子：</a:t>
            </a:r>
          </a:p>
        </p:txBody>
      </p:sp>
      <p:graphicFrame>
        <p:nvGraphicFramePr>
          <p:cNvPr id="92168" name="Object 22">
            <a:extLst>
              <a:ext uri="{FF2B5EF4-FFF2-40B4-BE49-F238E27FC236}">
                <a16:creationId xmlns:a16="http://schemas.microsoft.com/office/drawing/2014/main" id="{FE0CAD5D-6375-4766-8B3C-A13FC03D24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3848100"/>
          <a:ext cx="1143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6" r:id="rId4" imgW="497459" imgH="433682" progId="Equation.DSMT4">
                  <p:embed/>
                </p:oleObj>
              </mc:Choice>
              <mc:Fallback>
                <p:oleObj r:id="rId4" imgW="497459" imgH="433682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848100"/>
                        <a:ext cx="11430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9" name="Text Box 23">
            <a:extLst>
              <a:ext uri="{FF2B5EF4-FFF2-40B4-BE49-F238E27FC236}">
                <a16:creationId xmlns:a16="http://schemas.microsoft.com/office/drawing/2014/main" id="{46E7CD24-5D5A-4574-8FE8-727FBDDFF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563" y="3924300"/>
            <a:ext cx="2763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zh-CN" altLang="en-US" sz="2000">
                <a:latin typeface="Tahoma" panose="020B0604030504040204" pitchFamily="34" charset="0"/>
                <a:ea typeface="黑体" panose="02010609060101010101" pitchFamily="49" charset="-122"/>
              </a:rPr>
              <a:t>时的松弛时间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latin typeface="Tahoma" panose="020B0604030504040204" pitchFamily="34" charset="0"/>
                <a:ea typeface="黑体" panose="02010609060101010101" pitchFamily="49" charset="-122"/>
              </a:rPr>
              <a:t>参考温度</a:t>
            </a:r>
            <a:r>
              <a:rPr lang="en-US" altLang="zh-CN" sz="200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2000" baseline="-25000">
                <a:latin typeface="Tahoma" panose="020B0604030504040204" pitchFamily="34" charset="0"/>
                <a:ea typeface="黑体" panose="02010609060101010101" pitchFamily="49" charset="-122"/>
              </a:rPr>
              <a:t>s</a:t>
            </a:r>
            <a:r>
              <a:rPr lang="zh-CN" altLang="en-US" sz="2000">
                <a:latin typeface="Tahoma" panose="020B0604030504040204" pitchFamily="34" charset="0"/>
                <a:ea typeface="黑体" panose="02010609060101010101" pitchFamily="49" charset="-122"/>
              </a:rPr>
              <a:t>的松弛时间</a:t>
            </a:r>
          </a:p>
        </p:txBody>
      </p:sp>
      <p:sp>
        <p:nvSpPr>
          <p:cNvPr id="92170" name="Line 24">
            <a:extLst>
              <a:ext uri="{FF2B5EF4-FFF2-40B4-BE49-F238E27FC236}">
                <a16:creationId xmlns:a16="http://schemas.microsoft.com/office/drawing/2014/main" id="{A4DA0BD1-A4BC-4F66-9E98-94AEF91DE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076700"/>
            <a:ext cx="30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171" name="Line 25">
            <a:extLst>
              <a:ext uri="{FF2B5EF4-FFF2-40B4-BE49-F238E27FC236}">
                <a16:creationId xmlns:a16="http://schemas.microsoft.com/office/drawing/2014/main" id="{6CA32B09-2B70-4FC9-8D77-95304A7A43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579938"/>
            <a:ext cx="30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172" name="Rectangle 26">
            <a:extLst>
              <a:ext uri="{FF2B5EF4-FFF2-40B4-BE49-F238E27FC236}">
                <a16:creationId xmlns:a16="http://schemas.microsoft.com/office/drawing/2014/main" id="{DAE50FF3-CD2C-4725-A7BF-9330D1BF5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733800"/>
            <a:ext cx="4419600" cy="1371600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>
            <a:extLst>
              <a:ext uri="{FF2B5EF4-FFF2-40B4-BE49-F238E27FC236}">
                <a16:creationId xmlns:a16="http://schemas.microsoft.com/office/drawing/2014/main" id="{CADBC0B0-839D-4498-AD74-8EBD56D8F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76600"/>
            <a:ext cx="207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黑体" panose="02010609060101010101" pitchFamily="49" charset="-122"/>
              </a:rPr>
              <a:t>lgw</a:t>
            </a:r>
          </a:p>
        </p:txBody>
      </p:sp>
      <p:sp>
        <p:nvSpPr>
          <p:cNvPr id="93187" name="Line 4">
            <a:extLst>
              <a:ext uri="{FF2B5EF4-FFF2-40B4-BE49-F238E27FC236}">
                <a16:creationId xmlns:a16="http://schemas.microsoft.com/office/drawing/2014/main" id="{591F26D2-CD15-41FD-8717-9A919E25E1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6300" y="1250950"/>
            <a:ext cx="1588" cy="2235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88" name="Line 5">
            <a:extLst>
              <a:ext uri="{FF2B5EF4-FFF2-40B4-BE49-F238E27FC236}">
                <a16:creationId xmlns:a16="http://schemas.microsoft.com/office/drawing/2014/main" id="{E02D2A56-A266-4761-8B83-7EB2BB183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" y="3460750"/>
            <a:ext cx="38481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89" name="未知">
            <a:extLst>
              <a:ext uri="{FF2B5EF4-FFF2-40B4-BE49-F238E27FC236}">
                <a16:creationId xmlns:a16="http://schemas.microsoft.com/office/drawing/2014/main" id="{6280ABB5-BE97-492B-9A35-238AB7CB3CF7}"/>
              </a:ext>
            </a:extLst>
          </p:cNvPr>
          <p:cNvSpPr>
            <a:spLocks/>
          </p:cNvSpPr>
          <p:nvPr/>
        </p:nvSpPr>
        <p:spPr bwMode="auto">
          <a:xfrm>
            <a:off x="876300" y="1835150"/>
            <a:ext cx="3386138" cy="1401763"/>
          </a:xfrm>
          <a:custGeom>
            <a:avLst/>
            <a:gdLst>
              <a:gd name="T0" fmla="*/ 0 w 2112"/>
              <a:gd name="T1" fmla="*/ 1298508 h 896"/>
              <a:gd name="T2" fmla="*/ 237286 w 2112"/>
              <a:gd name="T3" fmla="*/ 1298508 h 896"/>
              <a:gd name="T4" fmla="*/ 480986 w 2112"/>
              <a:gd name="T5" fmla="*/ 1157706 h 896"/>
              <a:gd name="T6" fmla="*/ 718272 w 2112"/>
              <a:gd name="T7" fmla="*/ 375472 h 896"/>
              <a:gd name="T8" fmla="*/ 878600 w 2112"/>
              <a:gd name="T9" fmla="*/ 93868 h 896"/>
              <a:gd name="T10" fmla="*/ 1122300 w 2112"/>
              <a:gd name="T11" fmla="*/ 162705 h 896"/>
              <a:gd name="T12" fmla="*/ 1359586 w 2112"/>
              <a:gd name="T13" fmla="*/ 1085741 h 896"/>
              <a:gd name="T14" fmla="*/ 1680243 w 2112"/>
              <a:gd name="T15" fmla="*/ 1298508 h 896"/>
              <a:gd name="T16" fmla="*/ 2082667 w 2112"/>
              <a:gd name="T17" fmla="*/ 1226543 h 896"/>
              <a:gd name="T18" fmla="*/ 2321557 w 2112"/>
              <a:gd name="T19" fmla="*/ 801007 h 896"/>
              <a:gd name="T20" fmla="*/ 2481885 w 2112"/>
              <a:gd name="T21" fmla="*/ 162705 h 896"/>
              <a:gd name="T22" fmla="*/ 2802542 w 2112"/>
              <a:gd name="T23" fmla="*/ 162705 h 896"/>
              <a:gd name="T24" fmla="*/ 2962871 w 2112"/>
              <a:gd name="T25" fmla="*/ 1013775 h 896"/>
              <a:gd name="T26" fmla="*/ 3522417 w 2112"/>
              <a:gd name="T27" fmla="*/ 1298508 h 89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12" h="896">
                <a:moveTo>
                  <a:pt x="0" y="880"/>
                </a:moveTo>
                <a:cubicBezTo>
                  <a:pt x="48" y="888"/>
                  <a:pt x="96" y="896"/>
                  <a:pt x="144" y="880"/>
                </a:cubicBezTo>
                <a:cubicBezTo>
                  <a:pt x="192" y="864"/>
                  <a:pt x="240" y="888"/>
                  <a:pt x="288" y="784"/>
                </a:cubicBezTo>
                <a:cubicBezTo>
                  <a:pt x="336" y="680"/>
                  <a:pt x="392" y="376"/>
                  <a:pt x="432" y="256"/>
                </a:cubicBezTo>
                <a:cubicBezTo>
                  <a:pt x="472" y="136"/>
                  <a:pt x="488" y="88"/>
                  <a:pt x="528" y="64"/>
                </a:cubicBezTo>
                <a:cubicBezTo>
                  <a:pt x="568" y="40"/>
                  <a:pt x="624" y="0"/>
                  <a:pt x="672" y="112"/>
                </a:cubicBezTo>
                <a:cubicBezTo>
                  <a:pt x="720" y="224"/>
                  <a:pt x="760" y="608"/>
                  <a:pt x="816" y="736"/>
                </a:cubicBezTo>
                <a:cubicBezTo>
                  <a:pt x="872" y="864"/>
                  <a:pt x="936" y="864"/>
                  <a:pt x="1008" y="880"/>
                </a:cubicBezTo>
                <a:cubicBezTo>
                  <a:pt x="1080" y="896"/>
                  <a:pt x="1184" y="888"/>
                  <a:pt x="1248" y="832"/>
                </a:cubicBezTo>
                <a:cubicBezTo>
                  <a:pt x="1312" y="776"/>
                  <a:pt x="1352" y="664"/>
                  <a:pt x="1392" y="544"/>
                </a:cubicBezTo>
                <a:cubicBezTo>
                  <a:pt x="1432" y="424"/>
                  <a:pt x="1440" y="184"/>
                  <a:pt x="1488" y="112"/>
                </a:cubicBezTo>
                <a:cubicBezTo>
                  <a:pt x="1536" y="40"/>
                  <a:pt x="1632" y="16"/>
                  <a:pt x="1680" y="112"/>
                </a:cubicBezTo>
                <a:cubicBezTo>
                  <a:pt x="1728" y="208"/>
                  <a:pt x="1704" y="560"/>
                  <a:pt x="1776" y="688"/>
                </a:cubicBezTo>
                <a:cubicBezTo>
                  <a:pt x="1848" y="816"/>
                  <a:pt x="1980" y="848"/>
                  <a:pt x="2112" y="88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0" name="Line 7">
            <a:extLst>
              <a:ext uri="{FF2B5EF4-FFF2-40B4-BE49-F238E27FC236}">
                <a16:creationId xmlns:a16="http://schemas.microsoft.com/office/drawing/2014/main" id="{3AD8DE10-C0E5-48DF-880A-979C063C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0700" y="1936750"/>
            <a:ext cx="1588" cy="15017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1" name="Line 8">
            <a:extLst>
              <a:ext uri="{FF2B5EF4-FFF2-40B4-BE49-F238E27FC236}">
                <a16:creationId xmlns:a16="http://schemas.microsoft.com/office/drawing/2014/main" id="{FB683581-90DB-46B9-9008-2C7A9EE34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1936750"/>
            <a:ext cx="1588" cy="15017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2" name="Line 9">
            <a:extLst>
              <a:ext uri="{FF2B5EF4-FFF2-40B4-BE49-F238E27FC236}">
                <a16:creationId xmlns:a16="http://schemas.microsoft.com/office/drawing/2014/main" id="{426EA745-095A-44DD-AEA4-E037FE5CA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2698750"/>
            <a:ext cx="10779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3" name="Line 10">
            <a:extLst>
              <a:ext uri="{FF2B5EF4-FFF2-40B4-BE49-F238E27FC236}">
                <a16:creationId xmlns:a16="http://schemas.microsoft.com/office/drawing/2014/main" id="{75723C42-6A3B-4963-B80F-54C30CA5D0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0700" y="2698750"/>
            <a:ext cx="53816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194" name="Text Box 11">
            <a:extLst>
              <a:ext uri="{FF2B5EF4-FFF2-40B4-BE49-F238E27FC236}">
                <a16:creationId xmlns:a16="http://schemas.microsoft.com/office/drawing/2014/main" id="{6FB22EBF-64BD-48D0-943D-D199C6074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2165350"/>
            <a:ext cx="130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黑体" panose="02010609060101010101" pitchFamily="49" charset="-122"/>
              </a:rPr>
              <a:t>lga</a:t>
            </a:r>
            <a:r>
              <a:rPr lang="en-US" altLang="zh-CN" sz="1600" b="1" baseline="-2500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93195" name="Rectangle 12">
            <a:extLst>
              <a:ext uri="{FF2B5EF4-FFF2-40B4-BE49-F238E27FC236}">
                <a16:creationId xmlns:a16="http://schemas.microsoft.com/office/drawing/2014/main" id="{8B216EE2-496A-4D3C-BD2A-8243E9A7A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250950"/>
            <a:ext cx="930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黑体" panose="02010609060101010101" pitchFamily="49" charset="-122"/>
              </a:rPr>
              <a:t>tan</a:t>
            </a:r>
            <a:r>
              <a:rPr lang="en-US" altLang="zh-CN" sz="2400" b="1">
                <a:latin typeface="宋体" panose="02010600030101010101" pitchFamily="2" charset="-122"/>
              </a:rPr>
              <a:t>δ</a:t>
            </a:r>
          </a:p>
        </p:txBody>
      </p:sp>
      <p:sp>
        <p:nvSpPr>
          <p:cNvPr id="93196" name="Text Box 13">
            <a:extLst>
              <a:ext uri="{FF2B5EF4-FFF2-40B4-BE49-F238E27FC236}">
                <a16:creationId xmlns:a16="http://schemas.microsoft.com/office/drawing/2014/main" id="{831752B3-59F7-46A0-8AE4-1ED435CC5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6100" y="1504950"/>
            <a:ext cx="1077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1600" b="1"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93197" name="Rectangle 14">
            <a:extLst>
              <a:ext uri="{FF2B5EF4-FFF2-40B4-BE49-F238E27FC236}">
                <a16:creationId xmlns:a16="http://schemas.microsoft.com/office/drawing/2014/main" id="{18C0C283-3249-4699-9AC5-30441F4CA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" y="147955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1600" b="1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93198" name="Text Box 15" descr="画布">
            <a:extLst>
              <a:ext uri="{FF2B5EF4-FFF2-40B4-BE49-F238E27FC236}">
                <a16:creationId xmlns:a16="http://schemas.microsoft.com/office/drawing/2014/main" id="{9439F290-6056-4209-903C-F955EB55E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76800"/>
            <a:ext cx="6477000" cy="10048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动态下，</a:t>
            </a:r>
            <a:r>
              <a:rPr lang="zh-CN" altLang="en-US" sz="2400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降低频率与延长时间等效（高温度）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66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     增加频率与缩短时间等效（低温）</a:t>
            </a:r>
          </a:p>
        </p:txBody>
      </p:sp>
      <p:graphicFrame>
        <p:nvGraphicFramePr>
          <p:cNvPr id="93199" name="Object 16">
            <a:extLst>
              <a:ext uri="{FF2B5EF4-FFF2-40B4-BE49-F238E27FC236}">
                <a16:creationId xmlns:a16="http://schemas.microsoft.com/office/drawing/2014/main" id="{0D1F3C77-E4F1-4D35-A6F7-9D78E76FAE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3886200"/>
          <a:ext cx="53340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6" r:id="rId4" imgW="1931238" imgH="228699" progId="Equation.DSMT4">
                  <p:embed/>
                </p:oleObj>
              </mc:Choice>
              <mc:Fallback>
                <p:oleObj r:id="rId4" imgW="1931238" imgH="228699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886200"/>
                        <a:ext cx="5334000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0" name="Text Box 18">
            <a:extLst>
              <a:ext uri="{FF2B5EF4-FFF2-40B4-BE49-F238E27FC236}">
                <a16:creationId xmlns:a16="http://schemas.microsoft.com/office/drawing/2014/main" id="{3ABE5198-2CD0-43BC-BDB3-C7ACDA392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219200"/>
            <a:ext cx="17526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移动因子：</a:t>
            </a:r>
          </a:p>
        </p:txBody>
      </p:sp>
      <p:graphicFrame>
        <p:nvGraphicFramePr>
          <p:cNvPr id="93201" name="Object 19">
            <a:extLst>
              <a:ext uri="{FF2B5EF4-FFF2-40B4-BE49-F238E27FC236}">
                <a16:creationId xmlns:a16="http://schemas.microsoft.com/office/drawing/2014/main" id="{FFF802A0-5BB6-4286-86DF-6209CA5DAB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2019300"/>
          <a:ext cx="1143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7" r:id="rId6" imgW="497459" imgH="433682" progId="Equation.DSMT4">
                  <p:embed/>
                </p:oleObj>
              </mc:Choice>
              <mc:Fallback>
                <p:oleObj r:id="rId6" imgW="497459" imgH="433682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019300"/>
                        <a:ext cx="11430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2" name="Text Box 20">
            <a:extLst>
              <a:ext uri="{FF2B5EF4-FFF2-40B4-BE49-F238E27FC236}">
                <a16:creationId xmlns:a16="http://schemas.microsoft.com/office/drawing/2014/main" id="{E14AA8C6-2041-4E8D-BFD9-DDD39966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2095500"/>
            <a:ext cx="2763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zh-CN" altLang="en-US" sz="2000">
                <a:latin typeface="Tahoma" panose="020B0604030504040204" pitchFamily="34" charset="0"/>
                <a:ea typeface="黑体" panose="02010609060101010101" pitchFamily="49" charset="-122"/>
              </a:rPr>
              <a:t>时的松弛时间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latin typeface="Tahoma" panose="020B0604030504040204" pitchFamily="34" charset="0"/>
                <a:ea typeface="黑体" panose="02010609060101010101" pitchFamily="49" charset="-122"/>
              </a:rPr>
              <a:t>参考温度</a:t>
            </a:r>
            <a:r>
              <a:rPr lang="en-US" altLang="zh-CN" sz="2000">
                <a:latin typeface="Tahoma" panose="020B0604030504040204" pitchFamily="34" charset="0"/>
                <a:ea typeface="黑体" panose="02010609060101010101" pitchFamily="49" charset="-122"/>
              </a:rPr>
              <a:t>T</a:t>
            </a:r>
            <a:r>
              <a:rPr lang="en-US" altLang="zh-CN" sz="2000" baseline="-25000">
                <a:latin typeface="Tahoma" panose="020B0604030504040204" pitchFamily="34" charset="0"/>
                <a:ea typeface="黑体" panose="02010609060101010101" pitchFamily="49" charset="-122"/>
              </a:rPr>
              <a:t>s</a:t>
            </a:r>
            <a:r>
              <a:rPr lang="zh-CN" altLang="en-US" sz="2000">
                <a:latin typeface="Tahoma" panose="020B0604030504040204" pitchFamily="34" charset="0"/>
                <a:ea typeface="黑体" panose="02010609060101010101" pitchFamily="49" charset="-122"/>
              </a:rPr>
              <a:t>的松弛时间</a:t>
            </a:r>
          </a:p>
        </p:txBody>
      </p:sp>
      <p:sp>
        <p:nvSpPr>
          <p:cNvPr id="93203" name="Line 21">
            <a:extLst>
              <a:ext uri="{FF2B5EF4-FFF2-40B4-BE49-F238E27FC236}">
                <a16:creationId xmlns:a16="http://schemas.microsoft.com/office/drawing/2014/main" id="{67B4BBA3-7789-450F-BF2C-C2BD5D66FD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47900"/>
            <a:ext cx="30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204" name="Line 22">
            <a:extLst>
              <a:ext uri="{FF2B5EF4-FFF2-40B4-BE49-F238E27FC236}">
                <a16:creationId xmlns:a16="http://schemas.microsoft.com/office/drawing/2014/main" id="{AE314639-5787-4AEC-B41C-CB4619EC5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751138"/>
            <a:ext cx="30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205" name="Text Box 23">
            <a:extLst>
              <a:ext uri="{FF2B5EF4-FFF2-40B4-BE49-F238E27FC236}">
                <a16:creationId xmlns:a16="http://schemas.microsoft.com/office/drawing/2014/main" id="{D8C32248-67C4-4046-9ABC-80C4F3E7C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35635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40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93206" name="Rectangle 24">
            <a:extLst>
              <a:ext uri="{FF2B5EF4-FFF2-40B4-BE49-F238E27FC236}">
                <a16:creationId xmlns:a16="http://schemas.microsoft.com/office/drawing/2014/main" id="{2BD688B5-255F-4CB9-A314-E66DB9233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2766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时温等效原理</a:t>
            </a:r>
          </a:p>
        </p:txBody>
      </p:sp>
      <p:sp>
        <p:nvSpPr>
          <p:cNvPr id="93207" name="Rectangle 25">
            <a:extLst>
              <a:ext uri="{FF2B5EF4-FFF2-40B4-BE49-F238E27FC236}">
                <a16:creationId xmlns:a16="http://schemas.microsoft.com/office/drawing/2014/main" id="{6D9A8B61-4A8F-43C1-A006-E75E427F4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05000"/>
            <a:ext cx="4419600" cy="1371600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10E814B4-CF65-4B1C-A57F-22D60C166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3F23844-81C5-4C30-9158-27EA29717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3505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3200" b="1" i="1">
                <a:solidFill>
                  <a:srgbClr val="FFFF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讨论</a:t>
            </a:r>
            <a:r>
              <a:rPr lang="zh-CN" altLang="en-US" sz="3200" b="1">
                <a:solidFill>
                  <a:srgbClr val="FFFF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b="1">
                <a:solidFill>
                  <a:srgbClr val="FFFF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Discussion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404A2646-422A-428A-8C35-299CC3A3C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066800"/>
            <a:ext cx="2819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E(T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,t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)=E(T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,t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0B04817C-CCE7-4589-A544-E2595243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905000"/>
            <a:ext cx="2895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FFFFCC"/>
                </a:solidFill>
                <a:latin typeface="Times New Roman" panose="02020603050405020304" pitchFamily="18" charset="0"/>
              </a:rPr>
              <a:t>Let </a:t>
            </a:r>
            <a:r>
              <a:rPr lang="en-US" altLang="zh-CN" sz="4000" b="1" i="1">
                <a:solidFill>
                  <a:srgbClr val="66FF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000" b="1" i="1" baseline="-25000">
                <a:solidFill>
                  <a:srgbClr val="66FF66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4000" b="1" i="1">
                <a:solidFill>
                  <a:srgbClr val="66FF66"/>
                </a:solidFill>
                <a:latin typeface="Times New Roman" panose="02020603050405020304" pitchFamily="18" charset="0"/>
              </a:rPr>
              <a:t> = t / t</a:t>
            </a:r>
            <a:r>
              <a:rPr lang="en-US" altLang="zh-CN" sz="4000" b="1" i="1" baseline="-25000">
                <a:solidFill>
                  <a:srgbClr val="66FF66"/>
                </a:solidFill>
                <a:latin typeface="Times New Roman" panose="02020603050405020304" pitchFamily="18" charset="0"/>
              </a:rPr>
              <a:t>0</a:t>
            </a:r>
            <a:endParaRPr lang="en-US" altLang="zh-CN" sz="4000" b="1">
              <a:solidFill>
                <a:srgbClr val="66FF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C4466F46-3EEB-492C-B8DF-54468D656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935163"/>
            <a:ext cx="4267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FFFFCC"/>
                </a:solidFill>
                <a:latin typeface="Times New Roman" panose="02020603050405020304" pitchFamily="18" charset="0"/>
              </a:rPr>
              <a:t>-- </a:t>
            </a:r>
            <a:r>
              <a:rPr lang="en-US" altLang="zh-CN">
                <a:solidFill>
                  <a:srgbClr val="66FF66"/>
                </a:solidFill>
                <a:latin typeface="Times New Roman" panose="02020603050405020304" pitchFamily="18" charset="0"/>
              </a:rPr>
              <a:t>Shift factor </a:t>
            </a:r>
            <a:r>
              <a:rPr lang="zh-CN" altLang="en-US">
                <a:solidFill>
                  <a:srgbClr val="66FF66"/>
                </a:solidFill>
                <a:latin typeface="Times New Roman" panose="02020603050405020304" pitchFamily="18" charset="0"/>
              </a:rPr>
              <a:t>移动因子</a:t>
            </a:r>
          </a:p>
        </p:txBody>
      </p:sp>
      <p:sp>
        <p:nvSpPr>
          <p:cNvPr id="94215" name="Text Box 7">
            <a:extLst>
              <a:ext uri="{FF2B5EF4-FFF2-40B4-BE49-F238E27FC236}">
                <a16:creationId xmlns:a16="http://schemas.microsoft.com/office/drawing/2014/main" id="{E7AD793C-4835-42B3-A37A-2118FCE74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0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E(T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,t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)=E(T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,t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=t/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i="1">
                <a:solidFill>
                  <a:srgbClr val="FFFFCC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16" name="Text Box 8">
            <a:extLst>
              <a:ext uri="{FF2B5EF4-FFF2-40B4-BE49-F238E27FC236}">
                <a16:creationId xmlns:a16="http://schemas.microsoft.com/office/drawing/2014/main" id="{F4511780-9CE2-4870-B5BA-6322DF186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0"/>
            <a:ext cx="1636713" cy="457200"/>
          </a:xfrm>
          <a:prstGeom prst="rect">
            <a:avLst/>
          </a:prstGeom>
          <a:gradFill rotWithShape="0">
            <a:gsLst>
              <a:gs pos="0">
                <a:srgbClr val="CC00CC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FFCC"/>
                </a:solidFill>
                <a:latin typeface="Times New Roman" panose="02020603050405020304" pitchFamily="18" charset="0"/>
              </a:rPr>
              <a:t>When </a:t>
            </a:r>
            <a:r>
              <a:rPr lang="en-US" altLang="zh-CN" sz="2400" i="1">
                <a:solidFill>
                  <a:srgbClr val="FFFFCC"/>
                </a:solidFill>
                <a:latin typeface="Times New Roman" panose="02020603050405020304" pitchFamily="18" charset="0"/>
              </a:rPr>
              <a:t>T&lt;T</a:t>
            </a:r>
            <a:r>
              <a:rPr lang="en-US" altLang="zh-CN" sz="2400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i="1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7" name="Text Box 9">
            <a:extLst>
              <a:ext uri="{FF2B5EF4-FFF2-40B4-BE49-F238E27FC236}">
                <a16:creationId xmlns:a16="http://schemas.microsoft.com/office/drawing/2014/main" id="{643A47D4-BB5A-476E-8198-1286F2EAE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572000"/>
            <a:ext cx="763588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t &gt;t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94218" name="Text Box 10">
            <a:extLst>
              <a:ext uri="{FF2B5EF4-FFF2-40B4-BE49-F238E27FC236}">
                <a16:creationId xmlns:a16="http://schemas.microsoft.com/office/drawing/2014/main" id="{7C43C2F3-158F-46ED-9FD0-3662669DB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495800"/>
            <a:ext cx="1295400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*a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&gt;t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b="1" i="1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9" name="Text Box 11">
            <a:extLst>
              <a:ext uri="{FF2B5EF4-FFF2-40B4-BE49-F238E27FC236}">
                <a16:creationId xmlns:a16="http://schemas.microsoft.com/office/drawing/2014/main" id="{65999232-2887-4E75-964B-427D249E8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713" y="4478338"/>
            <a:ext cx="873125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&gt;1</a:t>
            </a:r>
          </a:p>
        </p:txBody>
      </p:sp>
      <p:sp>
        <p:nvSpPr>
          <p:cNvPr id="94220" name="AutoShape 12">
            <a:extLst>
              <a:ext uri="{FF2B5EF4-FFF2-40B4-BE49-F238E27FC236}">
                <a16:creationId xmlns:a16="http://schemas.microsoft.com/office/drawing/2014/main" id="{98AC0955-7407-40A0-84D9-53BF37128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4703763"/>
            <a:ext cx="273050" cy="228600"/>
          </a:xfrm>
          <a:prstGeom prst="rightArrow">
            <a:avLst>
              <a:gd name="adj1" fmla="val 50000"/>
              <a:gd name="adj2" fmla="val 29861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21" name="AutoShape 13">
            <a:extLst>
              <a:ext uri="{FF2B5EF4-FFF2-40B4-BE49-F238E27FC236}">
                <a16:creationId xmlns:a16="http://schemas.microsoft.com/office/drawing/2014/main" id="{D1EA9872-5D5A-4F7A-86C7-69D4CA3CC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75" y="4689475"/>
            <a:ext cx="295275" cy="228600"/>
          </a:xfrm>
          <a:prstGeom prst="rightArrow">
            <a:avLst>
              <a:gd name="adj1" fmla="val 50000"/>
              <a:gd name="adj2" fmla="val 32292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22" name="AutoShape 14">
            <a:extLst>
              <a:ext uri="{FF2B5EF4-FFF2-40B4-BE49-F238E27FC236}">
                <a16:creationId xmlns:a16="http://schemas.microsoft.com/office/drawing/2014/main" id="{80FD0D44-BCFE-4892-8C0A-5B610609C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213" y="4640263"/>
            <a:ext cx="273050" cy="228600"/>
          </a:xfrm>
          <a:prstGeom prst="rightArrow">
            <a:avLst>
              <a:gd name="adj1" fmla="val 50000"/>
              <a:gd name="adj2" fmla="val 29861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AA9D8087-5F46-4240-BF9E-2E657E72D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5795963"/>
            <a:ext cx="1636712" cy="457200"/>
          </a:xfrm>
          <a:prstGeom prst="rect">
            <a:avLst/>
          </a:prstGeom>
          <a:gradFill rotWithShape="0">
            <a:gsLst>
              <a:gs pos="0">
                <a:srgbClr val="CC00CC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FFCC"/>
                </a:solidFill>
                <a:latin typeface="Times New Roman" panose="02020603050405020304" pitchFamily="18" charset="0"/>
              </a:rPr>
              <a:t>When </a:t>
            </a:r>
            <a:r>
              <a:rPr lang="en-US" altLang="zh-CN" sz="2400" i="1">
                <a:solidFill>
                  <a:srgbClr val="FFFFCC"/>
                </a:solidFill>
                <a:latin typeface="Times New Roman" panose="02020603050405020304" pitchFamily="18" charset="0"/>
              </a:rPr>
              <a:t>T&gt;T</a:t>
            </a:r>
            <a:r>
              <a:rPr lang="en-US" altLang="zh-CN" sz="2400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i="1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24" name="Text Box 16">
            <a:extLst>
              <a:ext uri="{FF2B5EF4-FFF2-40B4-BE49-F238E27FC236}">
                <a16:creationId xmlns:a16="http://schemas.microsoft.com/office/drawing/2014/main" id="{886A9126-176A-410C-8AAA-5494242A4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5795963"/>
            <a:ext cx="763587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t &lt;t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94225" name="Text Box 17">
            <a:extLst>
              <a:ext uri="{FF2B5EF4-FFF2-40B4-BE49-F238E27FC236}">
                <a16:creationId xmlns:a16="http://schemas.microsoft.com/office/drawing/2014/main" id="{19C647CF-4C48-467F-9D14-FFB9DE5F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5780088"/>
            <a:ext cx="1295400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*a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&lt;t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b="1" i="1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26" name="Text Box 18">
            <a:extLst>
              <a:ext uri="{FF2B5EF4-FFF2-40B4-BE49-F238E27FC236}">
                <a16:creationId xmlns:a16="http://schemas.microsoft.com/office/drawing/2014/main" id="{49C76F75-C551-4264-B8DA-0BDBC7822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350" y="5764213"/>
            <a:ext cx="873125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&lt;1</a:t>
            </a:r>
          </a:p>
        </p:txBody>
      </p:sp>
      <p:sp>
        <p:nvSpPr>
          <p:cNvPr id="94227" name="AutoShape 19">
            <a:extLst>
              <a:ext uri="{FF2B5EF4-FFF2-40B4-BE49-F238E27FC236}">
                <a16:creationId xmlns:a16="http://schemas.microsoft.com/office/drawing/2014/main" id="{D03399E3-2511-438C-94D8-678B4E0AD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388" y="5915025"/>
            <a:ext cx="273050" cy="228600"/>
          </a:xfrm>
          <a:prstGeom prst="rightArrow">
            <a:avLst>
              <a:gd name="adj1" fmla="val 50000"/>
              <a:gd name="adj2" fmla="val 29861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28" name="AutoShape 20">
            <a:extLst>
              <a:ext uri="{FF2B5EF4-FFF2-40B4-BE49-F238E27FC236}">
                <a16:creationId xmlns:a16="http://schemas.microsoft.com/office/drawing/2014/main" id="{AF4A8954-B18E-48E1-93E7-028A56B34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588" y="5899150"/>
            <a:ext cx="295275" cy="228600"/>
          </a:xfrm>
          <a:prstGeom prst="rightArrow">
            <a:avLst>
              <a:gd name="adj1" fmla="val 50000"/>
              <a:gd name="adj2" fmla="val 32292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29" name="AutoShape 21">
            <a:extLst>
              <a:ext uri="{FF2B5EF4-FFF2-40B4-BE49-F238E27FC236}">
                <a16:creationId xmlns:a16="http://schemas.microsoft.com/office/drawing/2014/main" id="{753AD83E-3861-4B48-AC30-EA69BD341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5867400"/>
            <a:ext cx="273050" cy="228600"/>
          </a:xfrm>
          <a:prstGeom prst="rightArrow">
            <a:avLst>
              <a:gd name="adj1" fmla="val 50000"/>
              <a:gd name="adj2" fmla="val 29861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30" name="Text Box 22">
            <a:extLst>
              <a:ext uri="{FF2B5EF4-FFF2-40B4-BE49-F238E27FC236}">
                <a16:creationId xmlns:a16="http://schemas.microsoft.com/office/drawing/2014/main" id="{50E1BA22-3F5E-4172-9FE2-4AB7BDE6A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4495800"/>
            <a:ext cx="1143000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lga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&gt;0</a:t>
            </a:r>
          </a:p>
        </p:txBody>
      </p:sp>
      <p:sp>
        <p:nvSpPr>
          <p:cNvPr id="94231" name="AutoShape 23">
            <a:extLst>
              <a:ext uri="{FF2B5EF4-FFF2-40B4-BE49-F238E27FC236}">
                <a16:creationId xmlns:a16="http://schemas.microsoft.com/office/drawing/2014/main" id="{FE50B116-7EEC-4A98-B225-C743AD433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413" y="4633913"/>
            <a:ext cx="273050" cy="228600"/>
          </a:xfrm>
          <a:prstGeom prst="rightArrow">
            <a:avLst>
              <a:gd name="adj1" fmla="val 50000"/>
              <a:gd name="adj2" fmla="val 29861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32" name="Text Box 24">
            <a:extLst>
              <a:ext uri="{FF2B5EF4-FFF2-40B4-BE49-F238E27FC236}">
                <a16:creationId xmlns:a16="http://schemas.microsoft.com/office/drawing/2014/main" id="{790FCF1C-B967-44ED-AD61-7B7A812AF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761038"/>
            <a:ext cx="1119188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lga</a:t>
            </a:r>
            <a:r>
              <a:rPr lang="en-US" altLang="zh-CN" sz="2400" b="1" i="1" baseline="-25000">
                <a:solidFill>
                  <a:srgbClr val="FFFFCC"/>
                </a:solidFill>
                <a:latin typeface="Times New Roman" panose="02020603050405020304" pitchFamily="18" charset="0"/>
              </a:rPr>
              <a:t>T </a:t>
            </a:r>
            <a:r>
              <a:rPr lang="en-US" altLang="zh-CN" sz="2400" b="1" i="1">
                <a:solidFill>
                  <a:srgbClr val="FFFFCC"/>
                </a:solidFill>
                <a:latin typeface="Times New Roman" panose="02020603050405020304" pitchFamily="18" charset="0"/>
              </a:rPr>
              <a:t>&lt;0</a:t>
            </a:r>
          </a:p>
        </p:txBody>
      </p:sp>
      <p:sp>
        <p:nvSpPr>
          <p:cNvPr id="94233" name="AutoShape 25">
            <a:extLst>
              <a:ext uri="{FF2B5EF4-FFF2-40B4-BE49-F238E27FC236}">
                <a16:creationId xmlns:a16="http://schemas.microsoft.com/office/drawing/2014/main" id="{D54E1F36-0341-4A3A-ADED-E53A681A1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5922963"/>
            <a:ext cx="273050" cy="228600"/>
          </a:xfrm>
          <a:prstGeom prst="rightArrow">
            <a:avLst>
              <a:gd name="adj1" fmla="val 50000"/>
              <a:gd name="adj2" fmla="val 29861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34" name="Text Box 26">
            <a:extLst>
              <a:ext uri="{FF2B5EF4-FFF2-40B4-BE49-F238E27FC236}">
                <a16:creationId xmlns:a16="http://schemas.microsoft.com/office/drawing/2014/main" id="{20FB86C8-41A1-43C5-8C9A-24D57432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013" y="4484688"/>
            <a:ext cx="873125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FFCC"/>
                </a:solidFill>
                <a:latin typeface="Times New Roman" panose="02020603050405020304" pitchFamily="18" charset="0"/>
              </a:rPr>
              <a:t>左移</a:t>
            </a:r>
          </a:p>
        </p:txBody>
      </p:sp>
      <p:sp>
        <p:nvSpPr>
          <p:cNvPr id="94235" name="AutoShape 27">
            <a:extLst>
              <a:ext uri="{FF2B5EF4-FFF2-40B4-BE49-F238E27FC236}">
                <a16:creationId xmlns:a16="http://schemas.microsoft.com/office/drawing/2014/main" id="{B544ED02-B7F5-4ADF-B93B-A1B1F8747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263" y="4614863"/>
            <a:ext cx="273050" cy="228600"/>
          </a:xfrm>
          <a:prstGeom prst="rightArrow">
            <a:avLst>
              <a:gd name="adj1" fmla="val 50000"/>
              <a:gd name="adj2" fmla="val 29861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4236" name="Text Box 28">
            <a:extLst>
              <a:ext uri="{FF2B5EF4-FFF2-40B4-BE49-F238E27FC236}">
                <a16:creationId xmlns:a16="http://schemas.microsoft.com/office/drawing/2014/main" id="{7986E7CC-040A-417F-99CD-212550F2D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7038" y="5730875"/>
            <a:ext cx="873125" cy="45720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FFCC"/>
                </a:solidFill>
                <a:latin typeface="Times New Roman" panose="02020603050405020304" pitchFamily="18" charset="0"/>
              </a:rPr>
              <a:t>右移</a:t>
            </a:r>
          </a:p>
        </p:txBody>
      </p:sp>
      <p:sp>
        <p:nvSpPr>
          <p:cNvPr id="94237" name="AutoShape 29">
            <a:extLst>
              <a:ext uri="{FF2B5EF4-FFF2-40B4-BE49-F238E27FC236}">
                <a16:creationId xmlns:a16="http://schemas.microsoft.com/office/drawing/2014/main" id="{BDC610AC-3AD7-4998-A715-41724671F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5853113"/>
            <a:ext cx="273050" cy="228600"/>
          </a:xfrm>
          <a:prstGeom prst="rightArrow">
            <a:avLst>
              <a:gd name="adj1" fmla="val 50000"/>
              <a:gd name="adj2" fmla="val 29861"/>
            </a:avLst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7560600-89CB-47F0-8ECB-B8E535E0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3276600" cy="609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F00"/>
                </a:solidFill>
                <a:latin typeface="Times New Roman" panose="02020603050405020304" pitchFamily="18" charset="0"/>
              </a:rPr>
              <a:t>时温等效原理</a:t>
            </a:r>
          </a:p>
        </p:txBody>
      </p:sp>
      <p:sp>
        <p:nvSpPr>
          <p:cNvPr id="95235" name="Text Box 3" descr="新闻纸">
            <a:extLst>
              <a:ext uri="{FF2B5EF4-FFF2-40B4-BE49-F238E27FC236}">
                <a16:creationId xmlns:a16="http://schemas.microsoft.com/office/drawing/2014/main" id="{44AE0ED6-F34D-4E51-A0DC-AE2E1EB19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133600"/>
            <a:ext cx="8763000" cy="184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时温等效的意义：在室温下</a:t>
            </a:r>
            <a:r>
              <a:rPr lang="zh-CN" altLang="en-US" sz="24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需要几年或者万分之一秒</a:t>
            </a:r>
            <a:r>
              <a:rPr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完成的应力松弛或者蠕变实验，可以通过</a:t>
            </a:r>
            <a:r>
              <a:rPr lang="zh-CN" altLang="en-US" sz="24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升高温度或者降低温度</a:t>
            </a:r>
            <a:r>
              <a:rPr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，在我们可以</a:t>
            </a:r>
            <a:r>
              <a:rPr lang="zh-CN" altLang="en-US" sz="24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观察的时间（几分钟，几个小时）内</a:t>
            </a:r>
            <a:r>
              <a:rPr lang="zh-CN" altLang="en-US" sz="2400" b="1">
                <a:solidFill>
                  <a:srgbClr val="00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实现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6E79BD0D-FD5D-4FBF-B0A0-85951B846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5486400" cy="762000"/>
          </a:xfr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US" altLang="zh-CN" sz="4000" b="1">
                <a:solidFill>
                  <a:srgbClr val="FFFF00"/>
                </a:solidFill>
                <a:latin typeface="Times New Roman" panose="02020603050405020304" pitchFamily="18" charset="0"/>
              </a:rPr>
              <a:t>Example —</a:t>
            </a:r>
            <a:r>
              <a:rPr lang="zh-CN" altLang="en-US" sz="4000" b="1">
                <a:solidFill>
                  <a:srgbClr val="FFFF00"/>
                </a:solidFill>
                <a:latin typeface="Times New Roman" panose="02020603050405020304" pitchFamily="18" charset="0"/>
              </a:rPr>
              <a:t>聚异丁烯</a:t>
            </a:r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CE150D25-90BC-4EEC-93C7-5FCD00C59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42179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g</a:t>
            </a:r>
            <a:endParaRPr lang="en-US" altLang="zh-CN" sz="2400" i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CBEDA0CB-1BF3-4162-A1E4-DAEB2A9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113" y="4217988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sz="2400" i="1">
                <a:solidFill>
                  <a:srgbClr val="0000FF"/>
                </a:solidFill>
                <a:latin typeface="Times New Roman" panose="02020603050405020304" pitchFamily="18" charset="0"/>
              </a:rPr>
              <a:t>+100</a:t>
            </a:r>
          </a:p>
        </p:txBody>
      </p:sp>
      <p:sp>
        <p:nvSpPr>
          <p:cNvPr id="96261" name="Line 5">
            <a:extLst>
              <a:ext uri="{FF2B5EF4-FFF2-40B4-BE49-F238E27FC236}">
                <a16:creationId xmlns:a16="http://schemas.microsoft.com/office/drawing/2014/main" id="{DEDA49B4-F81B-4F4A-85B9-8DC892196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4038600"/>
            <a:ext cx="2133600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6262" name="AutoShape 6">
            <a:extLst>
              <a:ext uri="{FF2B5EF4-FFF2-40B4-BE49-F238E27FC236}">
                <a16:creationId xmlns:a16="http://schemas.microsoft.com/office/drawing/2014/main" id="{3DC027FB-49DC-4373-B07F-9DCB89DAE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114800"/>
            <a:ext cx="152400" cy="685800"/>
          </a:xfrm>
          <a:prstGeom prst="up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6263" name="Rectangle 7">
            <a:extLst>
              <a:ext uri="{FF2B5EF4-FFF2-40B4-BE49-F238E27FC236}">
                <a16:creationId xmlns:a16="http://schemas.microsoft.com/office/drawing/2014/main" id="{BB1125F4-12E8-4463-8EEF-672BBD339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562600"/>
            <a:ext cx="1752600" cy="1066800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chemeClr val="bg1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W-L-F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 equation</a:t>
            </a:r>
          </a:p>
        </p:txBody>
      </p:sp>
      <p:graphicFrame>
        <p:nvGraphicFramePr>
          <p:cNvPr id="96264" name="Object 8">
            <a:extLst>
              <a:ext uri="{FF2B5EF4-FFF2-40B4-BE49-F238E27FC236}">
                <a16:creationId xmlns:a16="http://schemas.microsoft.com/office/drawing/2014/main" id="{B4633418-4F08-4D66-A151-E52EE67AFC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0463" y="5486400"/>
          <a:ext cx="52705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6" r:id="rId3" imgW="2147232" imgH="470104" progId="Equation.3">
                  <p:embed/>
                </p:oleObj>
              </mc:Choice>
              <mc:Fallback>
                <p:oleObj r:id="rId3" imgW="2147232" imgH="47010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5486400"/>
                        <a:ext cx="5270500" cy="1146175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265" name="Picture 9">
            <a:extLst>
              <a:ext uri="{FF2B5EF4-FFF2-40B4-BE49-F238E27FC236}">
                <a16:creationId xmlns:a16="http://schemas.microsoft.com/office/drawing/2014/main" id="{5F121DB0-73C8-4B70-8C63-C0739A3D7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81088"/>
            <a:ext cx="7924800" cy="402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66" name="Text Box 10">
            <a:extLst>
              <a:ext uri="{FF2B5EF4-FFF2-40B4-BE49-F238E27FC236}">
                <a16:creationId xmlns:a16="http://schemas.microsoft.com/office/drawing/2014/main" id="{33FD20E0-CA8F-4C00-83E0-FF40148A0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821238"/>
            <a:ext cx="3200400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适用范围 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b="1" i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 ~ T</a:t>
            </a:r>
            <a:r>
              <a:rPr lang="en-US" altLang="zh-CN" sz="2400" b="1" i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+100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25288F8-5C27-40BC-BCA3-E344406B4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5486400" cy="762000"/>
          </a:xfrm>
          <a:prstGeom prst="rect">
            <a:avLst/>
          </a:prstGeom>
          <a:solidFill>
            <a:srgbClr val="800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3264FF-B9B8-46F1-9A30-321C03C5AA2C}"/>
              </a:ext>
            </a:extLst>
          </p:cNvPr>
          <p:cNvSpPr txBox="1"/>
          <p:nvPr/>
        </p:nvSpPr>
        <p:spPr>
          <a:xfrm>
            <a:off x="304912" y="1295456"/>
            <a:ext cx="8534176" cy="40011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有一聚合物试样，其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Tg=0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40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时的</a:t>
            </a:r>
            <a:r>
              <a:rPr lang="el-GR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=2.5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Pa.s,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时的粘度。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97EAA22-8FB6-4A99-88F6-2F1BCB156C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524545"/>
              </p:ext>
            </p:extLst>
          </p:nvPr>
        </p:nvGraphicFramePr>
        <p:xfrm>
          <a:off x="2743248" y="1905040"/>
          <a:ext cx="3078717" cy="896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4" name="Equation" r:id="rId3" imgW="1612800" imgH="469800" progId="Equation.DSMT4">
                  <p:embed/>
                </p:oleObj>
              </mc:Choice>
              <mc:Fallback>
                <p:oleObj name="Equation" r:id="rId3" imgW="16128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48" y="1905040"/>
                        <a:ext cx="3078717" cy="896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0A74F92-19EC-4DBA-9F3C-25FCB8B79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781208"/>
              </p:ext>
            </p:extLst>
          </p:nvPr>
        </p:nvGraphicFramePr>
        <p:xfrm>
          <a:off x="948534" y="3044825"/>
          <a:ext cx="701833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5" name="Equation" r:id="rId5" imgW="4292280" imgH="469800" progId="Equation.DSMT4">
                  <p:embed/>
                </p:oleObj>
              </mc:Choice>
              <mc:Fallback>
                <p:oleObj name="Equation" r:id="rId5" imgW="4292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8534" y="3044825"/>
                        <a:ext cx="7018338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3147F22-795A-4A81-89C2-58A60D6E5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962814"/>
              </p:ext>
            </p:extLst>
          </p:nvPr>
        </p:nvGraphicFramePr>
        <p:xfrm>
          <a:off x="948534" y="4034448"/>
          <a:ext cx="6946057" cy="808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6" name="Equation" r:id="rId7" imgW="4038480" imgH="469800" progId="Equation.DSMT4">
                  <p:embed/>
                </p:oleObj>
              </mc:Choice>
              <mc:Fallback>
                <p:oleObj name="Equation" r:id="rId7" imgW="40384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8534" y="4034448"/>
                        <a:ext cx="6946057" cy="808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4F29FEF-1F95-4C36-9711-5022CD2B97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917273"/>
              </p:ext>
            </p:extLst>
          </p:nvPr>
        </p:nvGraphicFramePr>
        <p:xfrm>
          <a:off x="3048040" y="5021564"/>
          <a:ext cx="3249351" cy="46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7" name="Equation" r:id="rId9" imgW="1612800" imgH="228600" progId="Equation.DSMT4">
                  <p:embed/>
                </p:oleObj>
              </mc:Choice>
              <mc:Fallback>
                <p:oleObj name="Equation" r:id="rId9" imgW="1612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48040" y="5021564"/>
                        <a:ext cx="3249351" cy="46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30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</TotalTime>
  <Pages>0</Pages>
  <Words>4662</Words>
  <Characters>0</Characters>
  <Application>Microsoft Office PowerPoint</Application>
  <DocSecurity>0</DocSecurity>
  <PresentationFormat>全屏显示(4:3)</PresentationFormat>
  <Lines>0</Lines>
  <Paragraphs>622</Paragraphs>
  <Slides>115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115</vt:i4>
      </vt:variant>
    </vt:vector>
  </HeadingPairs>
  <TitlesOfParts>
    <vt:vector size="137" baseType="lpstr">
      <vt:lpstr>AdobeSongStd-Light</vt:lpstr>
      <vt:lpstr>等线</vt:lpstr>
      <vt:lpstr>方正仿宋简体</vt:lpstr>
      <vt:lpstr>黑体</vt:lpstr>
      <vt:lpstr>华文隶书</vt:lpstr>
      <vt:lpstr>华文细黑</vt:lpstr>
      <vt:lpstr>楷体_GB2312</vt:lpstr>
      <vt:lpstr>宋体</vt:lpstr>
      <vt:lpstr>微软雅黑</vt:lpstr>
      <vt:lpstr>Arial</vt:lpstr>
      <vt:lpstr>Symbol</vt:lpstr>
      <vt:lpstr>Tahoma</vt:lpstr>
      <vt:lpstr>Times New Roman</vt:lpstr>
      <vt:lpstr>Verdana</vt:lpstr>
      <vt:lpstr>Wingdings</vt:lpstr>
      <vt:lpstr>默认设计模板</vt:lpstr>
      <vt:lpstr>Equation.3</vt:lpstr>
      <vt:lpstr>Bitmap Image</vt:lpstr>
      <vt:lpstr>ChemDraw.Document.4.5</vt:lpstr>
      <vt:lpstr>Microsoft Excel Chart</vt:lpstr>
      <vt:lpstr>MathType 6.0 Equation</vt:lpstr>
      <vt:lpstr>Equation</vt:lpstr>
      <vt:lpstr>高分子物理 (Polymer Physics)</vt:lpstr>
      <vt:lpstr>PowerPoint 演示文稿</vt:lpstr>
      <vt:lpstr>虎克定律</vt:lpstr>
      <vt:lpstr>牛顿定律</vt:lpstr>
      <vt:lpstr>弹性与粘性比较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理想弹性体和粘性体的蠕变和蠕变回复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线形和交联聚合物的蠕变全过程</vt:lpstr>
      <vt:lpstr>PowerPoint 演示文稿</vt:lpstr>
      <vt:lpstr>蠕变的影响因素</vt:lpstr>
      <vt:lpstr>蠕变的影响因素</vt:lpstr>
      <vt:lpstr>蠕变的影响因素</vt:lpstr>
      <vt:lpstr>如何防止蠕变？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7.2 粘弹性的数学描述</vt:lpstr>
      <vt:lpstr>PowerPoint 演示文稿</vt:lpstr>
      <vt:lpstr>PowerPoint 演示文稿</vt:lpstr>
      <vt:lpstr>PowerPoint 演示文稿</vt:lpstr>
      <vt:lpstr>受力分析</vt:lpstr>
      <vt:lpstr>应力-应变-时间的关系</vt:lpstr>
      <vt:lpstr>PowerPoint 演示文稿</vt:lpstr>
      <vt:lpstr>PowerPoint 演示文稿</vt:lpstr>
      <vt:lpstr>松弛时间的物理含义</vt:lpstr>
      <vt:lpstr>PowerPoint 演示文稿</vt:lpstr>
      <vt:lpstr>PowerPoint 演示文稿</vt:lpstr>
      <vt:lpstr>PowerPoint 演示文稿</vt:lpstr>
      <vt:lpstr>受力分析</vt:lpstr>
      <vt:lpstr>应力-应变-时间的关系</vt:lpstr>
      <vt:lpstr>PowerPoint 演示文稿</vt:lpstr>
      <vt:lpstr>PowerPoint 演示文稿</vt:lpstr>
      <vt:lpstr>推迟时间的物理含义</vt:lpstr>
      <vt:lpstr>蠕变回复</vt:lpstr>
      <vt:lpstr>PowerPoint 演示文稿</vt:lpstr>
      <vt:lpstr>PowerPoint 演示文稿</vt:lpstr>
      <vt:lpstr>Maxwell和Kelvin模型比较</vt:lpstr>
      <vt:lpstr>PowerPoint 演示文稿</vt:lpstr>
      <vt:lpstr>PowerPoint 演示文稿</vt:lpstr>
      <vt:lpstr>多元件模型</vt:lpstr>
      <vt:lpstr>PowerPoint 演示文稿</vt:lpstr>
      <vt:lpstr>PowerPoint 演示文稿</vt:lpstr>
      <vt:lpstr>PowerPoint 演示文稿</vt:lpstr>
      <vt:lpstr>7.2.2 玻尔兹曼叠加原理 </vt:lpstr>
      <vt:lpstr>PowerPoint 演示文稿</vt:lpstr>
      <vt:lpstr>玻尔兹曼叠加原理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讨论 Discussion</vt:lpstr>
      <vt:lpstr>PowerPoint 演示文稿</vt:lpstr>
      <vt:lpstr>Example —聚异丁烯</vt:lpstr>
      <vt:lpstr>PowerPoint 演示文稿</vt:lpstr>
      <vt:lpstr>PowerPoint 演示文稿</vt:lpstr>
      <vt:lpstr>PowerPoint 演示文稿</vt:lpstr>
      <vt:lpstr>应  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粘弹性总结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summer</dc:creator>
  <cp:keywords/>
  <dc:description/>
  <cp:lastModifiedBy>summer</cp:lastModifiedBy>
  <cp:revision>707</cp:revision>
  <cp:lastPrinted>1601-01-01T00:00:00Z</cp:lastPrinted>
  <dcterms:created xsi:type="dcterms:W3CDTF">1601-01-01T00:00:00Z</dcterms:created>
  <dcterms:modified xsi:type="dcterms:W3CDTF">2019-12-05T12:55:25Z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2052-6.6.0.2877</vt:lpwstr>
  </property>
</Properties>
</file>